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8" r:id="rId3"/>
  </p:sldMasterIdLst>
  <p:notesMasterIdLst>
    <p:notesMasterId r:id="rId15"/>
  </p:notesMasterIdLst>
  <p:handoutMasterIdLst>
    <p:handoutMasterId r:id="rId16"/>
  </p:handoutMasterIdLst>
  <p:sldIdLst>
    <p:sldId id="256" r:id="rId4"/>
    <p:sldId id="265" r:id="rId5"/>
    <p:sldId id="266" r:id="rId6"/>
    <p:sldId id="264" r:id="rId7"/>
    <p:sldId id="267" r:id="rId8"/>
    <p:sldId id="258" r:id="rId9"/>
    <p:sldId id="268" r:id="rId10"/>
    <p:sldId id="269" r:id="rId11"/>
    <p:sldId id="262" r:id="rId12"/>
    <p:sldId id="270" r:id="rId13"/>
    <p:sldId id="263" r:id="rId1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3"/>
    <a:srgbClr val="F0AF2D"/>
    <a:srgbClr val="0A4187"/>
    <a:srgbClr val="6478B4"/>
    <a:srgbClr val="FFFFCC"/>
    <a:srgbClr val="B4C8D2"/>
    <a:srgbClr val="31859C"/>
    <a:srgbClr val="BFE2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59" autoAdjust="0"/>
  </p:normalViewPr>
  <p:slideViewPr>
    <p:cSldViewPr>
      <p:cViewPr varScale="1">
        <p:scale>
          <a:sx n="75" d="100"/>
          <a:sy n="75"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1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6876E-4323-4FBA-9C49-27FA439F464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735F963D-9147-41BE-A558-66382286AD14}">
      <dgm:prSet phldrT="[Text]"/>
      <dgm:spPr/>
      <dgm:t>
        <a:bodyPr/>
        <a:lstStyle/>
        <a:p>
          <a:r>
            <a:rPr lang="el-GR" dirty="0" smtClean="0"/>
            <a:t>ΠΕΑΠ</a:t>
          </a:r>
          <a:endParaRPr lang="en-GB" dirty="0"/>
        </a:p>
      </dgm:t>
    </dgm:pt>
    <dgm:pt modelId="{1A0C29B3-8859-4B24-85E1-7D8C7ACBEC7D}" type="parTrans" cxnId="{13496F81-2D09-4D5C-BF81-C76FFC11EAEA}">
      <dgm:prSet/>
      <dgm:spPr/>
      <dgm:t>
        <a:bodyPr/>
        <a:lstStyle/>
        <a:p>
          <a:endParaRPr lang="en-GB"/>
        </a:p>
      </dgm:t>
    </dgm:pt>
    <dgm:pt modelId="{A5F4A3AE-B2A0-4471-8855-6D511E4B56FF}" type="sibTrans" cxnId="{13496F81-2D09-4D5C-BF81-C76FFC11EAEA}">
      <dgm:prSet/>
      <dgm:spPr/>
      <dgm:t>
        <a:bodyPr/>
        <a:lstStyle/>
        <a:p>
          <a:endParaRPr lang="en-GB"/>
        </a:p>
      </dgm:t>
    </dgm:pt>
    <dgm:pt modelId="{8147BEC0-0AAC-4C54-B86E-7CAB0413F139}">
      <dgm:prSet phldrT="[Text]"/>
      <dgm:spPr/>
      <dgm:t>
        <a:bodyPr/>
        <a:lstStyle/>
        <a:p>
          <a:r>
            <a:rPr lang="el-GR" dirty="0" smtClean="0"/>
            <a:t>Πρόγραμμα της Α’ και Β’ δημοτικού για την ανάπτυξη κοινωνικού </a:t>
          </a:r>
          <a:r>
            <a:rPr lang="el-GR" dirty="0" err="1" smtClean="0"/>
            <a:t>γραμματισμού</a:t>
          </a:r>
          <a:r>
            <a:rPr lang="el-GR" dirty="0" smtClean="0"/>
            <a:t> μέσω της Αγγλικής</a:t>
          </a:r>
          <a:endParaRPr lang="en-GB" dirty="0"/>
        </a:p>
      </dgm:t>
    </dgm:pt>
    <dgm:pt modelId="{B0B01E69-979F-4CD3-87CD-E1C2B3342AFC}" type="parTrans" cxnId="{4C23BB71-9EAA-4568-93FF-74613322E64B}">
      <dgm:prSet/>
      <dgm:spPr/>
      <dgm:t>
        <a:bodyPr/>
        <a:lstStyle/>
        <a:p>
          <a:endParaRPr lang="en-GB"/>
        </a:p>
      </dgm:t>
    </dgm:pt>
    <dgm:pt modelId="{D4FDAA76-D836-47E4-AB92-9F45125C2908}" type="sibTrans" cxnId="{4C23BB71-9EAA-4568-93FF-74613322E64B}">
      <dgm:prSet/>
      <dgm:spPr/>
      <dgm:t>
        <a:bodyPr/>
        <a:lstStyle/>
        <a:p>
          <a:endParaRPr lang="en-GB"/>
        </a:p>
      </dgm:t>
    </dgm:pt>
    <dgm:pt modelId="{C4A67F3A-F933-4798-B252-46DD8D94BD15}">
      <dgm:prSet phldrT="[Text]"/>
      <dgm:spPr/>
      <dgm:t>
        <a:bodyPr/>
        <a:lstStyle/>
        <a:p>
          <a:r>
            <a:rPr lang="en-US" dirty="0" smtClean="0"/>
            <a:t>Link</a:t>
          </a:r>
          <a:endParaRPr lang="en-GB" dirty="0"/>
        </a:p>
      </dgm:t>
    </dgm:pt>
    <dgm:pt modelId="{FFBB9131-D390-49C6-9CB8-FF9F673534E1}" type="parTrans" cxnId="{32F344DF-344C-4C39-A434-BE4854B0F724}">
      <dgm:prSet/>
      <dgm:spPr/>
      <dgm:t>
        <a:bodyPr/>
        <a:lstStyle/>
        <a:p>
          <a:endParaRPr lang="en-GB"/>
        </a:p>
      </dgm:t>
    </dgm:pt>
    <dgm:pt modelId="{71D1114F-AC81-4039-B066-3C9E31F35ABD}" type="sibTrans" cxnId="{32F344DF-344C-4C39-A434-BE4854B0F724}">
      <dgm:prSet/>
      <dgm:spPr/>
      <dgm:t>
        <a:bodyPr/>
        <a:lstStyle/>
        <a:p>
          <a:endParaRPr lang="en-GB"/>
        </a:p>
      </dgm:t>
    </dgm:pt>
    <dgm:pt modelId="{38A3112B-9774-4C6D-BCFA-6B5ED0F377D2}">
      <dgm:prSet phldrT="[Text]"/>
      <dgm:spPr/>
      <dgm:t>
        <a:bodyPr/>
        <a:lstStyle/>
        <a:p>
          <a:r>
            <a:rPr lang="el-GR" dirty="0" smtClean="0"/>
            <a:t>Σχέδιο για τη Γ’ δημοτικού ως «συνδέσμου» μεταξύ του ΠΕΑΠ και του ΕΠΣ-ΞΓ</a:t>
          </a:r>
          <a:endParaRPr lang="en-GB" dirty="0"/>
        </a:p>
      </dgm:t>
    </dgm:pt>
    <dgm:pt modelId="{EBE8EA2A-AF43-4EA7-9C52-EC93D802B02C}" type="parTrans" cxnId="{CCF20406-85EE-4D3D-9DF0-1FD08AB604EC}">
      <dgm:prSet/>
      <dgm:spPr/>
      <dgm:t>
        <a:bodyPr/>
        <a:lstStyle/>
        <a:p>
          <a:endParaRPr lang="en-GB"/>
        </a:p>
      </dgm:t>
    </dgm:pt>
    <dgm:pt modelId="{D7172A96-5F76-4212-8BBE-CE0C9A801850}" type="sibTrans" cxnId="{CCF20406-85EE-4D3D-9DF0-1FD08AB604EC}">
      <dgm:prSet/>
      <dgm:spPr/>
      <dgm:t>
        <a:bodyPr/>
        <a:lstStyle/>
        <a:p>
          <a:endParaRPr lang="en-GB"/>
        </a:p>
      </dgm:t>
    </dgm:pt>
    <dgm:pt modelId="{10F83615-E391-4EAA-A3EA-283A913BD8F5}">
      <dgm:prSet phldrT="[Text]"/>
      <dgm:spPr/>
      <dgm:t>
        <a:bodyPr/>
        <a:lstStyle/>
        <a:p>
          <a:r>
            <a:rPr lang="el-GR" dirty="0" smtClean="0"/>
            <a:t>ΕΠΣ-ΞΓ</a:t>
          </a:r>
          <a:endParaRPr lang="en-GB" dirty="0"/>
        </a:p>
      </dgm:t>
    </dgm:pt>
    <dgm:pt modelId="{A90C591F-36EB-46A7-9A7A-DC7BEF25E603}" type="parTrans" cxnId="{C5B52FC5-361E-4027-88A3-6EDE17E79709}">
      <dgm:prSet/>
      <dgm:spPr/>
      <dgm:t>
        <a:bodyPr/>
        <a:lstStyle/>
        <a:p>
          <a:endParaRPr lang="en-GB"/>
        </a:p>
      </dgm:t>
    </dgm:pt>
    <dgm:pt modelId="{44A6E83D-AED8-426A-876F-8EF4CAB0FE30}" type="sibTrans" cxnId="{C5B52FC5-361E-4027-88A3-6EDE17E79709}">
      <dgm:prSet/>
      <dgm:spPr/>
      <dgm:t>
        <a:bodyPr/>
        <a:lstStyle/>
        <a:p>
          <a:endParaRPr lang="en-GB"/>
        </a:p>
      </dgm:t>
    </dgm:pt>
    <dgm:pt modelId="{9B35DB00-A2A8-4972-8661-2B4E8E3567B5}">
      <dgm:prSet phldrT="[Text]"/>
      <dgm:spPr/>
      <dgm:t>
        <a:bodyPr/>
        <a:lstStyle/>
        <a:p>
          <a:r>
            <a:rPr lang="el-GR" dirty="0" smtClean="0"/>
            <a:t>Το ΕΠΣ-ΞΓ ξεκινά στην Γ’ δημοτικού και ολοκληρώνεται στη Γ Λυκείου</a:t>
          </a:r>
          <a:endParaRPr lang="en-GB" dirty="0"/>
        </a:p>
      </dgm:t>
    </dgm:pt>
    <dgm:pt modelId="{C2FFA703-D6B3-49FE-AEDF-B335F13EE3A4}" type="parTrans" cxnId="{38877484-6CC9-4643-83D4-99C504BEDDA1}">
      <dgm:prSet/>
      <dgm:spPr/>
      <dgm:t>
        <a:bodyPr/>
        <a:lstStyle/>
        <a:p>
          <a:endParaRPr lang="en-GB"/>
        </a:p>
      </dgm:t>
    </dgm:pt>
    <dgm:pt modelId="{43442E80-1FF2-44FE-B3D4-97EE451A1BA5}" type="sibTrans" cxnId="{38877484-6CC9-4643-83D4-99C504BEDDA1}">
      <dgm:prSet/>
      <dgm:spPr/>
      <dgm:t>
        <a:bodyPr/>
        <a:lstStyle/>
        <a:p>
          <a:endParaRPr lang="en-GB"/>
        </a:p>
      </dgm:t>
    </dgm:pt>
    <dgm:pt modelId="{D717505C-A364-433C-BAE1-F2486002D0BC}" type="pres">
      <dgm:prSet presAssocID="{2DB6876E-4323-4FBA-9C49-27FA439F4648}" presName="linearFlow" presStyleCnt="0">
        <dgm:presLayoutVars>
          <dgm:dir/>
          <dgm:animLvl val="lvl"/>
          <dgm:resizeHandles val="exact"/>
        </dgm:presLayoutVars>
      </dgm:prSet>
      <dgm:spPr/>
      <dgm:t>
        <a:bodyPr/>
        <a:lstStyle/>
        <a:p>
          <a:endParaRPr lang="el-GR"/>
        </a:p>
      </dgm:t>
    </dgm:pt>
    <dgm:pt modelId="{73708D8E-47E2-4585-AA83-9914A3AF531D}" type="pres">
      <dgm:prSet presAssocID="{735F963D-9147-41BE-A558-66382286AD14}" presName="composite" presStyleCnt="0"/>
      <dgm:spPr/>
    </dgm:pt>
    <dgm:pt modelId="{67D2F35B-10AC-402F-A48A-F15AB726281D}" type="pres">
      <dgm:prSet presAssocID="{735F963D-9147-41BE-A558-66382286AD14}" presName="parentText" presStyleLbl="alignNode1" presStyleIdx="0" presStyleCnt="3">
        <dgm:presLayoutVars>
          <dgm:chMax val="1"/>
          <dgm:bulletEnabled val="1"/>
        </dgm:presLayoutVars>
      </dgm:prSet>
      <dgm:spPr/>
      <dgm:t>
        <a:bodyPr/>
        <a:lstStyle/>
        <a:p>
          <a:endParaRPr lang="el-GR"/>
        </a:p>
      </dgm:t>
    </dgm:pt>
    <dgm:pt modelId="{B2D875AE-7605-4774-BF71-0FF14DB3CB5E}" type="pres">
      <dgm:prSet presAssocID="{735F963D-9147-41BE-A558-66382286AD14}" presName="descendantText" presStyleLbl="alignAcc1" presStyleIdx="0" presStyleCnt="3">
        <dgm:presLayoutVars>
          <dgm:bulletEnabled val="1"/>
        </dgm:presLayoutVars>
      </dgm:prSet>
      <dgm:spPr/>
      <dgm:t>
        <a:bodyPr/>
        <a:lstStyle/>
        <a:p>
          <a:endParaRPr lang="en-GB"/>
        </a:p>
      </dgm:t>
    </dgm:pt>
    <dgm:pt modelId="{60D935B6-0292-4A50-9C1F-81920CDDD8AE}" type="pres">
      <dgm:prSet presAssocID="{A5F4A3AE-B2A0-4471-8855-6D511E4B56FF}" presName="sp" presStyleCnt="0"/>
      <dgm:spPr/>
    </dgm:pt>
    <dgm:pt modelId="{98CFCDC8-5381-436B-AE6D-EB0EC9F3602B}" type="pres">
      <dgm:prSet presAssocID="{C4A67F3A-F933-4798-B252-46DD8D94BD15}" presName="composite" presStyleCnt="0"/>
      <dgm:spPr/>
    </dgm:pt>
    <dgm:pt modelId="{76F940F0-130A-4DE5-AC12-09525531E460}" type="pres">
      <dgm:prSet presAssocID="{C4A67F3A-F933-4798-B252-46DD8D94BD15}" presName="parentText" presStyleLbl="alignNode1" presStyleIdx="1" presStyleCnt="3">
        <dgm:presLayoutVars>
          <dgm:chMax val="1"/>
          <dgm:bulletEnabled val="1"/>
        </dgm:presLayoutVars>
      </dgm:prSet>
      <dgm:spPr/>
      <dgm:t>
        <a:bodyPr/>
        <a:lstStyle/>
        <a:p>
          <a:endParaRPr lang="en-GB"/>
        </a:p>
      </dgm:t>
    </dgm:pt>
    <dgm:pt modelId="{2EFC48C3-5531-46B6-A89C-F70881BD2EEA}" type="pres">
      <dgm:prSet presAssocID="{C4A67F3A-F933-4798-B252-46DD8D94BD15}" presName="descendantText" presStyleLbl="alignAcc1" presStyleIdx="1" presStyleCnt="3">
        <dgm:presLayoutVars>
          <dgm:bulletEnabled val="1"/>
        </dgm:presLayoutVars>
      </dgm:prSet>
      <dgm:spPr/>
      <dgm:t>
        <a:bodyPr/>
        <a:lstStyle/>
        <a:p>
          <a:endParaRPr lang="en-GB"/>
        </a:p>
      </dgm:t>
    </dgm:pt>
    <dgm:pt modelId="{AAD4995E-2670-4B6B-B1A1-3D6F23E5AEE3}" type="pres">
      <dgm:prSet presAssocID="{71D1114F-AC81-4039-B066-3C9E31F35ABD}" presName="sp" presStyleCnt="0"/>
      <dgm:spPr/>
    </dgm:pt>
    <dgm:pt modelId="{60EC4B58-DACC-455C-9C51-8E6BF46BC18A}" type="pres">
      <dgm:prSet presAssocID="{10F83615-E391-4EAA-A3EA-283A913BD8F5}" presName="composite" presStyleCnt="0"/>
      <dgm:spPr/>
    </dgm:pt>
    <dgm:pt modelId="{29472DA2-1029-4535-97B8-3C0710400F97}" type="pres">
      <dgm:prSet presAssocID="{10F83615-E391-4EAA-A3EA-283A913BD8F5}" presName="parentText" presStyleLbl="alignNode1" presStyleIdx="2" presStyleCnt="3">
        <dgm:presLayoutVars>
          <dgm:chMax val="1"/>
          <dgm:bulletEnabled val="1"/>
        </dgm:presLayoutVars>
      </dgm:prSet>
      <dgm:spPr/>
      <dgm:t>
        <a:bodyPr/>
        <a:lstStyle/>
        <a:p>
          <a:endParaRPr lang="el-GR"/>
        </a:p>
      </dgm:t>
    </dgm:pt>
    <dgm:pt modelId="{92EEA566-407B-4D07-8D36-3446DC5B058D}" type="pres">
      <dgm:prSet presAssocID="{10F83615-E391-4EAA-A3EA-283A913BD8F5}" presName="descendantText" presStyleLbl="alignAcc1" presStyleIdx="2" presStyleCnt="3">
        <dgm:presLayoutVars>
          <dgm:bulletEnabled val="1"/>
        </dgm:presLayoutVars>
      </dgm:prSet>
      <dgm:spPr/>
      <dgm:t>
        <a:bodyPr/>
        <a:lstStyle/>
        <a:p>
          <a:endParaRPr lang="en-GB"/>
        </a:p>
      </dgm:t>
    </dgm:pt>
  </dgm:ptLst>
  <dgm:cxnLst>
    <dgm:cxn modelId="{4C23BB71-9EAA-4568-93FF-74613322E64B}" srcId="{735F963D-9147-41BE-A558-66382286AD14}" destId="{8147BEC0-0AAC-4C54-B86E-7CAB0413F139}" srcOrd="0" destOrd="0" parTransId="{B0B01E69-979F-4CD3-87CD-E1C2B3342AFC}" sibTransId="{D4FDAA76-D836-47E4-AB92-9F45125C2908}"/>
    <dgm:cxn modelId="{5D7B0CD9-2718-4587-8068-54F4DC66DE7E}" type="presOf" srcId="{9B35DB00-A2A8-4972-8661-2B4E8E3567B5}" destId="{92EEA566-407B-4D07-8D36-3446DC5B058D}" srcOrd="0" destOrd="0" presId="urn:microsoft.com/office/officeart/2005/8/layout/chevron2"/>
    <dgm:cxn modelId="{32F344DF-344C-4C39-A434-BE4854B0F724}" srcId="{2DB6876E-4323-4FBA-9C49-27FA439F4648}" destId="{C4A67F3A-F933-4798-B252-46DD8D94BD15}" srcOrd="1" destOrd="0" parTransId="{FFBB9131-D390-49C6-9CB8-FF9F673534E1}" sibTransId="{71D1114F-AC81-4039-B066-3C9E31F35ABD}"/>
    <dgm:cxn modelId="{26CDB2D6-9F22-450A-B4CD-C3CF7D0D2DCC}" type="presOf" srcId="{8147BEC0-0AAC-4C54-B86E-7CAB0413F139}" destId="{B2D875AE-7605-4774-BF71-0FF14DB3CB5E}" srcOrd="0" destOrd="0" presId="urn:microsoft.com/office/officeart/2005/8/layout/chevron2"/>
    <dgm:cxn modelId="{715A0F53-2919-489B-BD7D-086CEC606672}" type="presOf" srcId="{2DB6876E-4323-4FBA-9C49-27FA439F4648}" destId="{D717505C-A364-433C-BAE1-F2486002D0BC}" srcOrd="0" destOrd="0" presId="urn:microsoft.com/office/officeart/2005/8/layout/chevron2"/>
    <dgm:cxn modelId="{38877484-6CC9-4643-83D4-99C504BEDDA1}" srcId="{10F83615-E391-4EAA-A3EA-283A913BD8F5}" destId="{9B35DB00-A2A8-4972-8661-2B4E8E3567B5}" srcOrd="0" destOrd="0" parTransId="{C2FFA703-D6B3-49FE-AEDF-B335F13EE3A4}" sibTransId="{43442E80-1FF2-44FE-B3D4-97EE451A1BA5}"/>
    <dgm:cxn modelId="{CE10ACEA-835E-42B0-9372-B4E2C7E82E09}" type="presOf" srcId="{10F83615-E391-4EAA-A3EA-283A913BD8F5}" destId="{29472DA2-1029-4535-97B8-3C0710400F97}" srcOrd="0" destOrd="0" presId="urn:microsoft.com/office/officeart/2005/8/layout/chevron2"/>
    <dgm:cxn modelId="{D17B5C34-6757-4336-8A86-5D166123B0F4}" type="presOf" srcId="{C4A67F3A-F933-4798-B252-46DD8D94BD15}" destId="{76F940F0-130A-4DE5-AC12-09525531E460}" srcOrd="0" destOrd="0" presId="urn:microsoft.com/office/officeart/2005/8/layout/chevron2"/>
    <dgm:cxn modelId="{7CCB086C-1BA5-4B24-9AA6-6CB069BEE870}" type="presOf" srcId="{38A3112B-9774-4C6D-BCFA-6B5ED0F377D2}" destId="{2EFC48C3-5531-46B6-A89C-F70881BD2EEA}" srcOrd="0" destOrd="0" presId="urn:microsoft.com/office/officeart/2005/8/layout/chevron2"/>
    <dgm:cxn modelId="{C5B52FC5-361E-4027-88A3-6EDE17E79709}" srcId="{2DB6876E-4323-4FBA-9C49-27FA439F4648}" destId="{10F83615-E391-4EAA-A3EA-283A913BD8F5}" srcOrd="2" destOrd="0" parTransId="{A90C591F-36EB-46A7-9A7A-DC7BEF25E603}" sibTransId="{44A6E83D-AED8-426A-876F-8EF4CAB0FE30}"/>
    <dgm:cxn modelId="{47D65BE4-921E-4575-BB10-539D80870DA3}" type="presOf" srcId="{735F963D-9147-41BE-A558-66382286AD14}" destId="{67D2F35B-10AC-402F-A48A-F15AB726281D}" srcOrd="0" destOrd="0" presId="urn:microsoft.com/office/officeart/2005/8/layout/chevron2"/>
    <dgm:cxn modelId="{13496F81-2D09-4D5C-BF81-C76FFC11EAEA}" srcId="{2DB6876E-4323-4FBA-9C49-27FA439F4648}" destId="{735F963D-9147-41BE-A558-66382286AD14}" srcOrd="0" destOrd="0" parTransId="{1A0C29B3-8859-4B24-85E1-7D8C7ACBEC7D}" sibTransId="{A5F4A3AE-B2A0-4471-8855-6D511E4B56FF}"/>
    <dgm:cxn modelId="{CCF20406-85EE-4D3D-9DF0-1FD08AB604EC}" srcId="{C4A67F3A-F933-4798-B252-46DD8D94BD15}" destId="{38A3112B-9774-4C6D-BCFA-6B5ED0F377D2}" srcOrd="0" destOrd="0" parTransId="{EBE8EA2A-AF43-4EA7-9C52-EC93D802B02C}" sibTransId="{D7172A96-5F76-4212-8BBE-CE0C9A801850}"/>
    <dgm:cxn modelId="{297C4D60-32F4-407F-AA29-1943276067AC}" type="presParOf" srcId="{D717505C-A364-433C-BAE1-F2486002D0BC}" destId="{73708D8E-47E2-4585-AA83-9914A3AF531D}" srcOrd="0" destOrd="0" presId="urn:microsoft.com/office/officeart/2005/8/layout/chevron2"/>
    <dgm:cxn modelId="{C49623B8-A99F-4C96-B87D-D4152583FA70}" type="presParOf" srcId="{73708D8E-47E2-4585-AA83-9914A3AF531D}" destId="{67D2F35B-10AC-402F-A48A-F15AB726281D}" srcOrd="0" destOrd="0" presId="urn:microsoft.com/office/officeart/2005/8/layout/chevron2"/>
    <dgm:cxn modelId="{D3656FAC-E740-4E79-831A-B2274E5F43C4}" type="presParOf" srcId="{73708D8E-47E2-4585-AA83-9914A3AF531D}" destId="{B2D875AE-7605-4774-BF71-0FF14DB3CB5E}" srcOrd="1" destOrd="0" presId="urn:microsoft.com/office/officeart/2005/8/layout/chevron2"/>
    <dgm:cxn modelId="{7DD3583C-5ED0-4753-AFE4-D3A4218E14BB}" type="presParOf" srcId="{D717505C-A364-433C-BAE1-F2486002D0BC}" destId="{60D935B6-0292-4A50-9C1F-81920CDDD8AE}" srcOrd="1" destOrd="0" presId="urn:microsoft.com/office/officeart/2005/8/layout/chevron2"/>
    <dgm:cxn modelId="{63747F82-E633-4A54-B657-5FC3649664E9}" type="presParOf" srcId="{D717505C-A364-433C-BAE1-F2486002D0BC}" destId="{98CFCDC8-5381-436B-AE6D-EB0EC9F3602B}" srcOrd="2" destOrd="0" presId="urn:microsoft.com/office/officeart/2005/8/layout/chevron2"/>
    <dgm:cxn modelId="{6B06D873-1FA5-4C23-B64C-B3C2A1CA8828}" type="presParOf" srcId="{98CFCDC8-5381-436B-AE6D-EB0EC9F3602B}" destId="{76F940F0-130A-4DE5-AC12-09525531E460}" srcOrd="0" destOrd="0" presId="urn:microsoft.com/office/officeart/2005/8/layout/chevron2"/>
    <dgm:cxn modelId="{C0AF88DA-5A7B-4071-A1B9-C123ECE9FA1D}" type="presParOf" srcId="{98CFCDC8-5381-436B-AE6D-EB0EC9F3602B}" destId="{2EFC48C3-5531-46B6-A89C-F70881BD2EEA}" srcOrd="1" destOrd="0" presId="urn:microsoft.com/office/officeart/2005/8/layout/chevron2"/>
    <dgm:cxn modelId="{F913A11B-34D1-4C57-AEA1-34E528A5B31D}" type="presParOf" srcId="{D717505C-A364-433C-BAE1-F2486002D0BC}" destId="{AAD4995E-2670-4B6B-B1A1-3D6F23E5AEE3}" srcOrd="3" destOrd="0" presId="urn:microsoft.com/office/officeart/2005/8/layout/chevron2"/>
    <dgm:cxn modelId="{28B47BB2-6A3C-44DC-80BD-1D146C2D68E7}" type="presParOf" srcId="{D717505C-A364-433C-BAE1-F2486002D0BC}" destId="{60EC4B58-DACC-455C-9C51-8E6BF46BC18A}" srcOrd="4" destOrd="0" presId="urn:microsoft.com/office/officeart/2005/8/layout/chevron2"/>
    <dgm:cxn modelId="{BCAF9FB8-1244-42AC-9613-E08BC77058F8}" type="presParOf" srcId="{60EC4B58-DACC-455C-9C51-8E6BF46BC18A}" destId="{29472DA2-1029-4535-97B8-3C0710400F97}" srcOrd="0" destOrd="0" presId="urn:microsoft.com/office/officeart/2005/8/layout/chevron2"/>
    <dgm:cxn modelId="{4C9A40D9-598E-433F-A7E1-CFB698A9E458}" type="presParOf" srcId="{60EC4B58-DACC-455C-9C51-8E6BF46BC18A}" destId="{92EEA566-407B-4D07-8D36-3446DC5B058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D2F35B-10AC-402F-A48A-F15AB726281D}">
      <dsp:nvSpPr>
        <dsp:cNvPr id="0" name=""/>
        <dsp:cNvSpPr/>
      </dsp:nvSpPr>
      <dsp:spPr>
        <a:xfrm rot="5400000">
          <a:off x="-178826" y="179204"/>
          <a:ext cx="1192178" cy="8345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l-GR" sz="2200" kern="1200" dirty="0" smtClean="0"/>
            <a:t>ΠΕΑΠ</a:t>
          </a:r>
          <a:endParaRPr lang="en-GB" sz="2200" kern="1200" dirty="0"/>
        </a:p>
      </dsp:txBody>
      <dsp:txXfrm rot="5400000">
        <a:off x="-178826" y="179204"/>
        <a:ext cx="1192178" cy="834524"/>
      </dsp:txXfrm>
    </dsp:sp>
    <dsp:sp modelId="{B2D875AE-7605-4774-BF71-0FF14DB3CB5E}">
      <dsp:nvSpPr>
        <dsp:cNvPr id="0" name=""/>
        <dsp:cNvSpPr/>
      </dsp:nvSpPr>
      <dsp:spPr>
        <a:xfrm rot="5400000">
          <a:off x="3851737" y="-3016834"/>
          <a:ext cx="774915" cy="68093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l-GR" sz="2300" kern="1200" dirty="0" smtClean="0"/>
            <a:t>Πρόγραμμα της Α’ και Β’ δημοτικού για την ανάπτυξη κοινωνικού </a:t>
          </a:r>
          <a:r>
            <a:rPr lang="el-GR" sz="2300" kern="1200" dirty="0" err="1" smtClean="0"/>
            <a:t>γραμματισμού</a:t>
          </a:r>
          <a:r>
            <a:rPr lang="el-GR" sz="2300" kern="1200" dirty="0" smtClean="0"/>
            <a:t> μέσω της Αγγλικής</a:t>
          </a:r>
          <a:endParaRPr lang="en-GB" sz="2300" kern="1200" dirty="0"/>
        </a:p>
      </dsp:txBody>
      <dsp:txXfrm rot="5400000">
        <a:off x="3851737" y="-3016834"/>
        <a:ext cx="774915" cy="6809341"/>
      </dsp:txXfrm>
    </dsp:sp>
    <dsp:sp modelId="{76F940F0-130A-4DE5-AC12-09525531E460}">
      <dsp:nvSpPr>
        <dsp:cNvPr id="0" name=""/>
        <dsp:cNvSpPr/>
      </dsp:nvSpPr>
      <dsp:spPr>
        <a:xfrm rot="5400000">
          <a:off x="-178826" y="1170241"/>
          <a:ext cx="1192178" cy="8345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Link</a:t>
          </a:r>
          <a:endParaRPr lang="en-GB" sz="2200" kern="1200" dirty="0"/>
        </a:p>
      </dsp:txBody>
      <dsp:txXfrm rot="5400000">
        <a:off x="-178826" y="1170241"/>
        <a:ext cx="1192178" cy="834524"/>
      </dsp:txXfrm>
    </dsp:sp>
    <dsp:sp modelId="{2EFC48C3-5531-46B6-A89C-F70881BD2EEA}">
      <dsp:nvSpPr>
        <dsp:cNvPr id="0" name=""/>
        <dsp:cNvSpPr/>
      </dsp:nvSpPr>
      <dsp:spPr>
        <a:xfrm rot="5400000">
          <a:off x="3851737" y="-2025797"/>
          <a:ext cx="774915" cy="68093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l-GR" sz="2300" kern="1200" dirty="0" smtClean="0"/>
            <a:t>Σχέδιο για τη Γ’ δημοτικού ως «συνδέσμου» μεταξύ του ΠΕΑΠ και του ΕΠΣ-ΞΓ</a:t>
          </a:r>
          <a:endParaRPr lang="en-GB" sz="2300" kern="1200" dirty="0"/>
        </a:p>
      </dsp:txBody>
      <dsp:txXfrm rot="5400000">
        <a:off x="3851737" y="-2025797"/>
        <a:ext cx="774915" cy="6809341"/>
      </dsp:txXfrm>
    </dsp:sp>
    <dsp:sp modelId="{29472DA2-1029-4535-97B8-3C0710400F97}">
      <dsp:nvSpPr>
        <dsp:cNvPr id="0" name=""/>
        <dsp:cNvSpPr/>
      </dsp:nvSpPr>
      <dsp:spPr>
        <a:xfrm rot="5400000">
          <a:off x="-178826" y="2161278"/>
          <a:ext cx="1192178" cy="8345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l-GR" sz="2200" kern="1200" dirty="0" smtClean="0"/>
            <a:t>ΕΠΣ-ΞΓ</a:t>
          </a:r>
          <a:endParaRPr lang="en-GB" sz="2200" kern="1200" dirty="0"/>
        </a:p>
      </dsp:txBody>
      <dsp:txXfrm rot="5400000">
        <a:off x="-178826" y="2161278"/>
        <a:ext cx="1192178" cy="834524"/>
      </dsp:txXfrm>
    </dsp:sp>
    <dsp:sp modelId="{92EEA566-407B-4D07-8D36-3446DC5B058D}">
      <dsp:nvSpPr>
        <dsp:cNvPr id="0" name=""/>
        <dsp:cNvSpPr/>
      </dsp:nvSpPr>
      <dsp:spPr>
        <a:xfrm rot="5400000">
          <a:off x="3851737" y="-1034761"/>
          <a:ext cx="774915" cy="68093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l-GR" sz="2300" kern="1200" dirty="0" smtClean="0"/>
            <a:t>Το ΕΠΣ-ΞΓ ξεκινά στην Γ’ δημοτικού και ολοκληρώνεται στη Γ Λυκείου</a:t>
          </a:r>
          <a:endParaRPr lang="en-GB" sz="2300" kern="1200" dirty="0"/>
        </a:p>
      </dsp:txBody>
      <dsp:txXfrm rot="5400000">
        <a:off x="3851737" y="-1034761"/>
        <a:ext cx="774915" cy="68093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B1A84B-5FF3-4AB0-916E-46BDF5E3EEAB}" type="datetimeFigureOut">
              <a:rPr lang="el-GR"/>
              <a:pPr>
                <a:defRPr/>
              </a:pPr>
              <a:t>14/11/2013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C2E53B7-DD12-4809-9B3F-954775881CB1}" type="slidenum">
              <a:rPr lang="el-GR"/>
              <a:pPr>
                <a:defRPr/>
              </a:pPr>
              <a:t>‹#›</a:t>
            </a:fld>
            <a:endParaRPr lang="el-G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AC64B62-C3DB-4A3B-9E55-1F9FAE14D941}" type="datetimeFigureOut">
              <a:rPr lang="el-GR"/>
              <a:pPr>
                <a:defRPr/>
              </a:pPr>
              <a:t>14/11/2013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D9D41AE-DE93-427F-8163-4E8B33A2D649}" type="slidenum">
              <a:rPr lang="el-GR"/>
              <a:pPr>
                <a:defRPr/>
              </a:pPr>
              <a:t>‹#›</a:t>
            </a:fld>
            <a:endParaRPr lang="el-G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Τίτλος_Yπότιτλος">
    <p:spTree>
      <p:nvGrpSpPr>
        <p:cNvPr id="1" name=""/>
        <p:cNvGrpSpPr/>
        <p:nvPr/>
      </p:nvGrpSpPr>
      <p:grpSpPr>
        <a:xfrm>
          <a:off x="0" y="0"/>
          <a:ext cx="0" cy="0"/>
          <a:chOff x="0" y="0"/>
          <a:chExt cx="0" cy="0"/>
        </a:xfrm>
      </p:grpSpPr>
      <p:pic>
        <p:nvPicPr>
          <p:cNvPr id="6" name="4 - Εικόνα" descr="EPEDBM_GR_RGB.jpg"/>
          <p:cNvPicPr>
            <a:picLocks noChangeAspect="1"/>
          </p:cNvPicPr>
          <p:nvPr userDrawn="1"/>
        </p:nvPicPr>
        <p:blipFill>
          <a:blip r:embed="rId2" cstate="print"/>
          <a:srcRect/>
          <a:stretch>
            <a:fillRect/>
          </a:stretch>
        </p:blipFill>
        <p:spPr bwMode="auto">
          <a:xfrm>
            <a:off x="2212975" y="5643563"/>
            <a:ext cx="3397250" cy="847725"/>
          </a:xfrm>
          <a:prstGeom prst="rect">
            <a:avLst/>
          </a:prstGeom>
          <a:noFill/>
          <a:ln w="9525">
            <a:solidFill>
              <a:srgbClr val="0A4187"/>
            </a:solidFill>
            <a:miter lim="800000"/>
            <a:headEnd/>
            <a:tailEnd/>
          </a:ln>
        </p:spPr>
      </p:pic>
      <p:sp>
        <p:nvSpPr>
          <p:cNvPr id="12" name="11 - Τίτλος"/>
          <p:cNvSpPr>
            <a:spLocks noGrp="1"/>
          </p:cNvSpPr>
          <p:nvPr>
            <p:ph type="title"/>
          </p:nvPr>
        </p:nvSpPr>
        <p:spPr>
          <a:xfrm>
            <a:off x="2235914" y="1428737"/>
            <a:ext cx="5122168" cy="642942"/>
          </a:xfrm>
          <a:prstGeom prst="rect">
            <a:avLst/>
          </a:prstGeom>
        </p:spPr>
        <p:txBody>
          <a:bodyPr/>
          <a:lstStyle>
            <a:lvl1pPr algn="l">
              <a:spcBef>
                <a:spcPts val="0"/>
              </a:spcBef>
              <a:defRPr sz="1200" b="1">
                <a:solidFill>
                  <a:schemeClr val="bg1"/>
                </a:solidFill>
                <a:latin typeface="Calibri" pitchFamily="34" charset="0"/>
                <a:cs typeface="Calibri" pitchFamily="34" charset="0"/>
              </a:defRPr>
            </a:lvl1pPr>
          </a:lstStyle>
          <a:p>
            <a:r>
              <a:rPr lang="en-US" smtClean="0"/>
              <a:t>Click to edit Master title style</a:t>
            </a:r>
            <a:endParaRPr lang="el-GR" dirty="0"/>
          </a:p>
        </p:txBody>
      </p:sp>
      <p:sp>
        <p:nvSpPr>
          <p:cNvPr id="18" name="17 - Θέση κειμένου"/>
          <p:cNvSpPr>
            <a:spLocks noGrp="1"/>
          </p:cNvSpPr>
          <p:nvPr>
            <p:ph type="body" sz="quarter" idx="10"/>
          </p:nvPr>
        </p:nvSpPr>
        <p:spPr>
          <a:xfrm>
            <a:off x="2071670" y="2857496"/>
            <a:ext cx="5143536" cy="857256"/>
          </a:xfrm>
          <a:prstGeom prst="rect">
            <a:avLst/>
          </a:prstGeom>
        </p:spPr>
        <p:txBody>
          <a:bodyPr/>
          <a:lstStyle>
            <a:lvl1pPr marL="0" indent="0" algn="l">
              <a:spcBef>
                <a:spcPts val="0"/>
              </a:spcBef>
              <a:buNone/>
              <a:defRPr sz="2800" b="1">
                <a:solidFill>
                  <a:srgbClr val="0A4187"/>
                </a:solidFill>
                <a:effectLst/>
                <a:latin typeface="Calibri" pitchFamily="34" charset="0"/>
                <a:cs typeface="Calibri" pitchFamily="34" charset="0"/>
              </a:defRPr>
            </a:lvl1pPr>
          </a:lstStyle>
          <a:p>
            <a:pPr lvl="0"/>
            <a:r>
              <a:rPr lang="en-US" smtClean="0"/>
              <a:t>Click to edit Master text styles</a:t>
            </a:r>
          </a:p>
        </p:txBody>
      </p:sp>
      <p:sp>
        <p:nvSpPr>
          <p:cNvPr id="9" name="2 - Υπότιτλος"/>
          <p:cNvSpPr>
            <a:spLocks noGrp="1"/>
          </p:cNvSpPr>
          <p:nvPr>
            <p:ph type="subTitle" idx="1"/>
          </p:nvPr>
        </p:nvSpPr>
        <p:spPr>
          <a:xfrm>
            <a:off x="2071670" y="3857628"/>
            <a:ext cx="5143536" cy="642942"/>
          </a:xfrm>
          <a:prstGeom prst="rect">
            <a:avLst/>
          </a:prstGeom>
        </p:spPr>
        <p:txBody>
          <a:bodyPr/>
          <a:lstStyle>
            <a:lvl1pPr marL="0" indent="0" algn="l">
              <a:buNone/>
              <a:defRPr sz="180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3" name="12 - Θέση κειμένου"/>
          <p:cNvSpPr>
            <a:spLocks noGrp="1"/>
          </p:cNvSpPr>
          <p:nvPr>
            <p:ph type="body" sz="quarter" idx="12"/>
          </p:nvPr>
        </p:nvSpPr>
        <p:spPr>
          <a:xfrm>
            <a:off x="2071670" y="4572008"/>
            <a:ext cx="3714776" cy="357190"/>
          </a:xfrm>
          <a:prstGeom prst="rect">
            <a:avLst/>
          </a:prstGeom>
        </p:spPr>
        <p:txBody>
          <a:bodyPr/>
          <a:lstStyle>
            <a:lvl1pPr marL="0" indent="0" algn="l">
              <a:buNone/>
              <a:defRPr sz="1800" b="0" baseline="0">
                <a:solidFill>
                  <a:srgbClr val="0A4187"/>
                </a:solidFill>
                <a:latin typeface="Calibri" pitchFamily="34" charset="0"/>
                <a:cs typeface="Calibri"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ullet_text">
    <p:spTree>
      <p:nvGrpSpPr>
        <p:cNvPr id="1" name=""/>
        <p:cNvGrpSpPr/>
        <p:nvPr/>
      </p:nvGrpSpPr>
      <p:grpSpPr>
        <a:xfrm>
          <a:off x="0" y="0"/>
          <a:ext cx="0" cy="0"/>
          <a:chOff x="0" y="0"/>
          <a:chExt cx="0" cy="0"/>
        </a:xfrm>
      </p:grpSpPr>
      <p:sp>
        <p:nvSpPr>
          <p:cNvPr id="7" name="1 - Τίτλος"/>
          <p:cNvSpPr>
            <a:spLocks noGrp="1"/>
          </p:cNvSpPr>
          <p:nvPr>
            <p:ph type="title"/>
          </p:nvPr>
        </p:nvSpPr>
        <p:spPr>
          <a:xfrm>
            <a:off x="457200" y="1285860"/>
            <a:ext cx="8258122"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n-US" smtClean="0"/>
              <a:t>Click to edit Master title style</a:t>
            </a:r>
            <a:endParaRPr lang="el-GR" dirty="0"/>
          </a:p>
        </p:txBody>
      </p:sp>
      <p:sp>
        <p:nvSpPr>
          <p:cNvPr id="8" name="7 - Θέση κειμένου"/>
          <p:cNvSpPr>
            <a:spLocks noGrp="1"/>
          </p:cNvSpPr>
          <p:nvPr>
            <p:ph type="body" sz="quarter" idx="14"/>
          </p:nvPr>
        </p:nvSpPr>
        <p:spPr>
          <a:xfrm>
            <a:off x="466811" y="1928813"/>
            <a:ext cx="8248594" cy="3786203"/>
          </a:xfrm>
          <a:prstGeom prst="rect">
            <a:avLst/>
          </a:prstGeom>
        </p:spPr>
        <p:txBody>
          <a:bodyPr/>
          <a:lstStyle>
            <a:lvl1pPr marL="357188" indent="-265113">
              <a:spcBef>
                <a:spcPts val="600"/>
              </a:spcBef>
              <a:buClr>
                <a:srgbClr val="6478B4"/>
              </a:buClr>
              <a:buSzPct val="90000"/>
              <a:buFont typeface="Arial" pitchFamily="34" charset="0"/>
              <a:buChar char="●"/>
              <a:defRPr sz="2000">
                <a:latin typeface="Calibri" pitchFamily="34" charset="0"/>
                <a:cs typeface="Calibri" pitchFamily="34" charset="0"/>
              </a:defRPr>
            </a:lvl1pPr>
            <a:lvl2pPr marL="623888" indent="-266700">
              <a:spcBef>
                <a:spcPts val="600"/>
              </a:spcBef>
              <a:buClr>
                <a:srgbClr val="6478B4"/>
              </a:buClr>
              <a:buSzPct val="90000"/>
              <a:buFont typeface="Wingdings" pitchFamily="2" charset="2"/>
              <a:buChar char="Ø"/>
              <a:defRPr sz="2000">
                <a:latin typeface="Calibri" pitchFamily="34" charset="0"/>
                <a:cs typeface="Calibri" pitchFamily="34" charset="0"/>
              </a:defRPr>
            </a:lvl2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p:txBody>
      </p:sp>
      <p:sp>
        <p:nvSpPr>
          <p:cNvPr id="4" name="3 - Θέση αριθμού διαφάνειας"/>
          <p:cNvSpPr>
            <a:spLocks noGrp="1"/>
          </p:cNvSpPr>
          <p:nvPr>
            <p:ph type="sldNum" sz="quarter" idx="15"/>
          </p:nvPr>
        </p:nvSpPr>
        <p:spPr>
          <a:xfrm>
            <a:off x="3857625" y="6342063"/>
            <a:ext cx="1428750" cy="365125"/>
          </a:xfrm>
          <a:prstGeom prst="rect">
            <a:avLst/>
          </a:prstGeom>
        </p:spPr>
        <p:txBody>
          <a:bodyPr/>
          <a:lstStyle>
            <a:lvl1pPr algn="ctr" fontAlgn="auto">
              <a:spcBef>
                <a:spcPts val="0"/>
              </a:spcBef>
              <a:spcAft>
                <a:spcPts val="0"/>
              </a:spcAft>
              <a:defRPr sz="1600">
                <a:solidFill>
                  <a:srgbClr val="0A4187"/>
                </a:solidFill>
                <a:latin typeface="Calibri" pitchFamily="34" charset="0"/>
                <a:cs typeface="Calibri" pitchFamily="34" charset="0"/>
              </a:defRPr>
            </a:lvl1pPr>
          </a:lstStyle>
          <a:p>
            <a:pPr>
              <a:defRPr/>
            </a:pPr>
            <a:fld id="{2987111D-BA65-4B07-93EC-7BEA9F2F6192}"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ext">
    <p:spTree>
      <p:nvGrpSpPr>
        <p:cNvPr id="1" name=""/>
        <p:cNvGrpSpPr/>
        <p:nvPr/>
      </p:nvGrpSpPr>
      <p:grpSpPr>
        <a:xfrm>
          <a:off x="0" y="0"/>
          <a:ext cx="0" cy="0"/>
          <a:chOff x="0" y="0"/>
          <a:chExt cx="0" cy="0"/>
        </a:xfrm>
      </p:grpSpPr>
      <p:sp>
        <p:nvSpPr>
          <p:cNvPr id="3" name="1 - Τίτλος"/>
          <p:cNvSpPr>
            <a:spLocks noGrp="1"/>
          </p:cNvSpPr>
          <p:nvPr>
            <p:ph type="title"/>
          </p:nvPr>
        </p:nvSpPr>
        <p:spPr>
          <a:xfrm>
            <a:off x="457200" y="1285860"/>
            <a:ext cx="8258164"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n-US" smtClean="0"/>
              <a:t>Click to edit Master title style</a:t>
            </a:r>
            <a:endParaRPr lang="el-GR" dirty="0"/>
          </a:p>
        </p:txBody>
      </p:sp>
      <p:sp>
        <p:nvSpPr>
          <p:cNvPr id="4" name="7 - Θέση κειμένου"/>
          <p:cNvSpPr>
            <a:spLocks noGrp="1"/>
          </p:cNvSpPr>
          <p:nvPr>
            <p:ph type="body" sz="quarter" idx="13"/>
          </p:nvPr>
        </p:nvSpPr>
        <p:spPr>
          <a:xfrm>
            <a:off x="461847" y="1928803"/>
            <a:ext cx="8253557" cy="3786213"/>
          </a:xfrm>
          <a:prstGeom prst="rect">
            <a:avLst/>
          </a:prstGeom>
        </p:spPr>
        <p:txBody>
          <a:bodyPr/>
          <a:lstStyle>
            <a:lvl1pPr algn="just">
              <a:buNone/>
              <a:defRPr sz="2000" b="0">
                <a:solidFill>
                  <a:schemeClr val="tx1"/>
                </a:solidFill>
                <a:latin typeface="Calibri" pitchFamily="34" charset="0"/>
                <a:cs typeface="Calibri" pitchFamily="34" charset="0"/>
              </a:defRPr>
            </a:lvl1pPr>
            <a:lvl2pPr>
              <a:defRPr sz="2000"/>
            </a:lvl2pPr>
            <a:lvl3pPr>
              <a:defRPr sz="2000"/>
            </a:lvl3pPr>
            <a:lvl4pPr>
              <a:defRPr sz="2000"/>
            </a:lvl4pPr>
            <a:lvl5pPr>
              <a:defRPr sz="2000"/>
            </a:lvl5pPr>
          </a:lstStyle>
          <a:p>
            <a:pPr lvl="0"/>
            <a:r>
              <a:rPr lang="en-US" smtClean="0"/>
              <a:t>Click to edit Master text styles</a:t>
            </a:r>
          </a:p>
        </p:txBody>
      </p:sp>
      <p:sp>
        <p:nvSpPr>
          <p:cNvPr id="5" name="3 - Θέση αριθμού διαφάνειας"/>
          <p:cNvSpPr>
            <a:spLocks noGrp="1"/>
          </p:cNvSpPr>
          <p:nvPr>
            <p:ph type="sldNum" sz="quarter" idx="14"/>
          </p:nvPr>
        </p:nvSpPr>
        <p:spPr>
          <a:xfrm>
            <a:off x="3857625" y="6342063"/>
            <a:ext cx="1428750" cy="365125"/>
          </a:xfrm>
          <a:prstGeom prst="rect">
            <a:avLst/>
          </a:prstGeom>
        </p:spPr>
        <p:txBody>
          <a:bodyPr/>
          <a:lstStyle>
            <a:lvl1pPr algn="ctr" fontAlgn="auto">
              <a:spcBef>
                <a:spcPts val="0"/>
              </a:spcBef>
              <a:spcAft>
                <a:spcPts val="0"/>
              </a:spcAft>
              <a:defRPr sz="1600">
                <a:solidFill>
                  <a:srgbClr val="0A4187"/>
                </a:solidFill>
                <a:latin typeface="Calibri" pitchFamily="34" charset="0"/>
                <a:cs typeface="Calibri" pitchFamily="34" charset="0"/>
              </a:defRPr>
            </a:lvl1pPr>
          </a:lstStyle>
          <a:p>
            <a:pPr>
              <a:defRPr/>
            </a:pPr>
            <a:fld id="{1AA7F1E4-B972-4E41-A7D7-397FC483D2F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bject">
    <p:spTree>
      <p:nvGrpSpPr>
        <p:cNvPr id="1" name=""/>
        <p:cNvGrpSpPr/>
        <p:nvPr/>
      </p:nvGrpSpPr>
      <p:grpSpPr>
        <a:xfrm>
          <a:off x="0" y="0"/>
          <a:ext cx="0" cy="0"/>
          <a:chOff x="0" y="0"/>
          <a:chExt cx="0" cy="0"/>
        </a:xfrm>
      </p:grpSpPr>
      <p:sp>
        <p:nvSpPr>
          <p:cNvPr id="3" name="1 - Τίτλος"/>
          <p:cNvSpPr>
            <a:spLocks noGrp="1"/>
          </p:cNvSpPr>
          <p:nvPr>
            <p:ph type="title"/>
          </p:nvPr>
        </p:nvSpPr>
        <p:spPr>
          <a:xfrm>
            <a:off x="457200" y="1214422"/>
            <a:ext cx="8258051"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n-US" smtClean="0"/>
              <a:t>Click to edit Master title style</a:t>
            </a:r>
            <a:endParaRPr lang="el-GR" dirty="0"/>
          </a:p>
        </p:txBody>
      </p:sp>
      <p:sp>
        <p:nvSpPr>
          <p:cNvPr id="4" name="7 - Θέση περιεχομένου"/>
          <p:cNvSpPr>
            <a:spLocks noGrp="1"/>
          </p:cNvSpPr>
          <p:nvPr>
            <p:ph sz="quarter" idx="11"/>
          </p:nvPr>
        </p:nvSpPr>
        <p:spPr>
          <a:xfrm>
            <a:off x="475123" y="1857364"/>
            <a:ext cx="8240282" cy="3643338"/>
          </a:xfrm>
          <a:prstGeom prst="rect">
            <a:avLst/>
          </a:prstGeom>
        </p:spPr>
        <p:txBody>
          <a:bodyPr/>
          <a:lstStyle>
            <a:lvl1pPr>
              <a:buNone/>
              <a:defRPr sz="2000">
                <a:latin typeface="Calibri" pitchFamily="34" charset="0"/>
                <a:cs typeface="Calibri" pitchFamily="34" charset="0"/>
              </a:defRPr>
            </a:lvl1pPr>
          </a:lstStyle>
          <a:p>
            <a:pPr lvl="0"/>
            <a:r>
              <a:rPr lang="en-US" smtClean="0"/>
              <a:t>Click to edit Master text styles</a:t>
            </a:r>
          </a:p>
        </p:txBody>
      </p:sp>
      <p:sp>
        <p:nvSpPr>
          <p:cNvPr id="5" name="3 - Θέση αριθμού διαφάνειας"/>
          <p:cNvSpPr>
            <a:spLocks noGrp="1"/>
          </p:cNvSpPr>
          <p:nvPr>
            <p:ph type="sldNum" sz="quarter" idx="12"/>
          </p:nvPr>
        </p:nvSpPr>
        <p:spPr>
          <a:xfrm>
            <a:off x="3857625" y="6342063"/>
            <a:ext cx="1428750" cy="365125"/>
          </a:xfrm>
          <a:prstGeom prst="rect">
            <a:avLst/>
          </a:prstGeom>
        </p:spPr>
        <p:txBody>
          <a:bodyPr/>
          <a:lstStyle>
            <a:lvl1pPr algn="ctr" fontAlgn="auto">
              <a:spcBef>
                <a:spcPts val="0"/>
              </a:spcBef>
              <a:spcAft>
                <a:spcPts val="0"/>
              </a:spcAft>
              <a:defRPr sz="1600">
                <a:solidFill>
                  <a:srgbClr val="0A4187"/>
                </a:solidFill>
                <a:latin typeface="Calibri" pitchFamily="34" charset="0"/>
                <a:cs typeface="Calibri" pitchFamily="34" charset="0"/>
              </a:defRPr>
            </a:lvl1pPr>
          </a:lstStyle>
          <a:p>
            <a:pPr>
              <a:defRPr/>
            </a:pPr>
            <a:fld id="{E8762518-35B8-4CD5-92F0-CBB0E728DA95}"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bject_text">
    <p:spTree>
      <p:nvGrpSpPr>
        <p:cNvPr id="1" name=""/>
        <p:cNvGrpSpPr/>
        <p:nvPr/>
      </p:nvGrpSpPr>
      <p:grpSpPr>
        <a:xfrm>
          <a:off x="0" y="0"/>
          <a:ext cx="0" cy="0"/>
          <a:chOff x="0" y="0"/>
          <a:chExt cx="0" cy="0"/>
        </a:xfrm>
      </p:grpSpPr>
      <p:sp>
        <p:nvSpPr>
          <p:cNvPr id="3" name="1 - Τίτλος"/>
          <p:cNvSpPr>
            <a:spLocks noGrp="1"/>
          </p:cNvSpPr>
          <p:nvPr>
            <p:ph type="title"/>
          </p:nvPr>
        </p:nvSpPr>
        <p:spPr>
          <a:xfrm>
            <a:off x="457200" y="1214422"/>
            <a:ext cx="8258051"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n-US" smtClean="0"/>
              <a:t>Click to edit Master title style</a:t>
            </a:r>
            <a:endParaRPr lang="el-GR" dirty="0"/>
          </a:p>
        </p:txBody>
      </p:sp>
      <p:sp>
        <p:nvSpPr>
          <p:cNvPr id="4" name="7 - Θέση περιεχομένου"/>
          <p:cNvSpPr>
            <a:spLocks noGrp="1"/>
          </p:cNvSpPr>
          <p:nvPr>
            <p:ph sz="quarter" idx="11"/>
          </p:nvPr>
        </p:nvSpPr>
        <p:spPr>
          <a:xfrm>
            <a:off x="475123" y="1857364"/>
            <a:ext cx="8240282" cy="3143272"/>
          </a:xfrm>
          <a:prstGeom prst="rect">
            <a:avLst/>
          </a:prstGeom>
        </p:spPr>
        <p:txBody>
          <a:bodyPr/>
          <a:lstStyle>
            <a:lvl1pPr>
              <a:buNone/>
              <a:defRPr sz="2000">
                <a:latin typeface="Calibri" pitchFamily="34" charset="0"/>
                <a:cs typeface="Calibri" pitchFamily="34" charset="0"/>
              </a:defRPr>
            </a:lvl1pPr>
          </a:lstStyle>
          <a:p>
            <a:pPr lvl="0"/>
            <a:r>
              <a:rPr lang="en-US" smtClean="0"/>
              <a:t>Click to edit Master text styles</a:t>
            </a:r>
          </a:p>
        </p:txBody>
      </p:sp>
      <p:sp>
        <p:nvSpPr>
          <p:cNvPr id="5" name="6 - Θέση κειμένου"/>
          <p:cNvSpPr>
            <a:spLocks noGrp="1"/>
          </p:cNvSpPr>
          <p:nvPr>
            <p:ph type="body" sz="quarter" idx="12"/>
          </p:nvPr>
        </p:nvSpPr>
        <p:spPr>
          <a:xfrm>
            <a:off x="470160" y="5143512"/>
            <a:ext cx="8245243" cy="579812"/>
          </a:xfrm>
          <a:prstGeom prst="rect">
            <a:avLst/>
          </a:prstGeom>
        </p:spPr>
        <p:txBody>
          <a:bodyPr/>
          <a:lstStyle>
            <a:lvl1pPr>
              <a:buNone/>
              <a:defRPr sz="1600">
                <a:latin typeface="Calibri" pitchFamily="34" charset="0"/>
                <a:cs typeface="Calibri" pitchFamily="34" charset="0"/>
              </a:defRPr>
            </a:lvl1pPr>
          </a:lstStyle>
          <a:p>
            <a:pPr lvl="0"/>
            <a:r>
              <a:rPr lang="en-US" smtClean="0"/>
              <a:t>Click to edit Master text styles</a:t>
            </a:r>
          </a:p>
        </p:txBody>
      </p:sp>
      <p:sp>
        <p:nvSpPr>
          <p:cNvPr id="6" name="3 - Θέση αριθμού διαφάνειας"/>
          <p:cNvSpPr>
            <a:spLocks noGrp="1"/>
          </p:cNvSpPr>
          <p:nvPr>
            <p:ph type="sldNum" sz="quarter" idx="13"/>
          </p:nvPr>
        </p:nvSpPr>
        <p:spPr>
          <a:xfrm>
            <a:off x="3857625" y="6342063"/>
            <a:ext cx="1428750" cy="365125"/>
          </a:xfrm>
          <a:prstGeom prst="rect">
            <a:avLst/>
          </a:prstGeom>
        </p:spPr>
        <p:txBody>
          <a:bodyPr/>
          <a:lstStyle>
            <a:lvl1pPr algn="ctr" fontAlgn="auto">
              <a:spcBef>
                <a:spcPts val="0"/>
              </a:spcBef>
              <a:spcAft>
                <a:spcPts val="0"/>
              </a:spcAft>
              <a:defRPr sz="1600">
                <a:solidFill>
                  <a:srgbClr val="0A4187"/>
                </a:solidFill>
                <a:latin typeface="Calibri" pitchFamily="34" charset="0"/>
                <a:cs typeface="Calibri" pitchFamily="34" charset="0"/>
              </a:defRPr>
            </a:lvl1pPr>
          </a:lstStyle>
          <a:p>
            <a:pPr>
              <a:defRPr/>
            </a:pPr>
            <a:fld id="{F7FA0AA2-793F-4C35-B814-94FB59F58DC6}"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_page">
    <p:spTree>
      <p:nvGrpSpPr>
        <p:cNvPr id="1" name=""/>
        <p:cNvGrpSpPr/>
        <p:nvPr/>
      </p:nvGrpSpPr>
      <p:grpSpPr>
        <a:xfrm>
          <a:off x="0" y="0"/>
          <a:ext cx="0" cy="0"/>
          <a:chOff x="0" y="0"/>
          <a:chExt cx="0" cy="0"/>
        </a:xfrm>
      </p:grpSpPr>
      <p:sp>
        <p:nvSpPr>
          <p:cNvPr id="3" name="2 - Θέση κειμένου"/>
          <p:cNvSpPr>
            <a:spLocks noGrp="1"/>
          </p:cNvSpPr>
          <p:nvPr>
            <p:ph type="body" sz="quarter" idx="10"/>
          </p:nvPr>
        </p:nvSpPr>
        <p:spPr>
          <a:xfrm>
            <a:off x="978540" y="2357438"/>
            <a:ext cx="7215188" cy="1428750"/>
          </a:xfrm>
          <a:prstGeom prst="rect">
            <a:avLst/>
          </a:prstGeom>
        </p:spPr>
        <p:txBody>
          <a:bodyPr/>
          <a:lstStyle>
            <a:lvl1pPr>
              <a:buNone/>
              <a:defRPr sz="1400">
                <a:latin typeface="Calibri" pitchFamily="34" charset="0"/>
                <a:cs typeface="Calibri"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3 - Εικόνα" descr="PEAP_presentation_gr_cover.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3 - Εικόνα" descr="PEAP_presentation_gr_pages.jpg"/>
          <p:cNvPicPr>
            <a:picLocks noChangeAspect="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7 - Εικόνα" descr="PEAP_presentation_gr_pages.jp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1" name="Text Placeholder 8"/>
          <p:cNvSpPr txBox="1">
            <a:spLocks/>
          </p:cNvSpPr>
          <p:nvPr userDrawn="1">
            <p:custDataLst>
              <p:tags r:id="rId3"/>
            </p:custDataLst>
          </p:nvPr>
        </p:nvSpPr>
        <p:spPr>
          <a:xfrm>
            <a:off x="444500" y="5030788"/>
            <a:ext cx="8255000" cy="428625"/>
          </a:xfrm>
          <a:prstGeom prst="rect">
            <a:avLst/>
          </a:prstGeom>
        </p:spPr>
        <p:txBody>
          <a:bodyPr/>
          <a:lstStyle/>
          <a:p>
            <a:pPr marL="342900" indent="-342900" algn="ctr" fontAlgn="auto">
              <a:spcBef>
                <a:spcPct val="20000"/>
              </a:spcBef>
              <a:spcAft>
                <a:spcPts val="0"/>
              </a:spcAft>
              <a:buFont typeface="Arial" pitchFamily="34" charset="0"/>
              <a:buNone/>
              <a:defRPr/>
            </a:pPr>
            <a:r>
              <a:rPr lang="el-GR" sz="1700" dirty="0">
                <a:latin typeface="Calibri" pitchFamily="34" charset="0"/>
                <a:cs typeface="Calibri" pitchFamily="34" charset="0"/>
              </a:rPr>
              <a:t> </a:t>
            </a:r>
            <a:r>
              <a:rPr lang="en-US" sz="1700" dirty="0">
                <a:solidFill>
                  <a:srgbClr val="0A4187"/>
                </a:solidFill>
                <a:latin typeface="+mn-lt"/>
              </a:rPr>
              <a:t>http://rcel.enl.uoa.gr                       rcel@enl.uoa.gr </a:t>
            </a:r>
            <a:r>
              <a:rPr lang="en-US" sz="1700" dirty="0">
                <a:latin typeface="+mn-lt"/>
              </a:rPr>
              <a:t> </a:t>
            </a:r>
            <a:endParaRPr lang="el-GR" sz="1700" dirty="0">
              <a:latin typeface="+mn-lt"/>
            </a:endParaRPr>
          </a:p>
        </p:txBody>
      </p:sp>
      <p:pic>
        <p:nvPicPr>
          <p:cNvPr id="3076" name="6 - Εικόνα" descr="RCEL_18_01_12_2.jpg"/>
          <p:cNvPicPr>
            <a:picLocks noChangeAspect="1"/>
          </p:cNvPicPr>
          <p:nvPr userDrawn="1"/>
        </p:nvPicPr>
        <p:blipFill>
          <a:blip r:embed="rId5" cstate="print"/>
          <a:srcRect/>
          <a:stretch>
            <a:fillRect/>
          </a:stretch>
        </p:blipFill>
        <p:spPr bwMode="auto">
          <a:xfrm>
            <a:off x="2382838" y="4122738"/>
            <a:ext cx="4437062" cy="806450"/>
          </a:xfrm>
          <a:prstGeom prst="rect">
            <a:avLst/>
          </a:prstGeom>
          <a:noFill/>
          <a:ln w="9525">
            <a:solidFill>
              <a:srgbClr val="0A4187"/>
            </a:solidFill>
            <a:miter lim="800000"/>
            <a:headEnd/>
            <a:tailEnd/>
          </a:ln>
        </p:spPr>
      </p:pic>
      <p:sp>
        <p:nvSpPr>
          <p:cNvPr id="15" name="Text Placeholder 5"/>
          <p:cNvSpPr txBox="1">
            <a:spLocks/>
          </p:cNvSpPr>
          <p:nvPr userDrawn="1"/>
        </p:nvSpPr>
        <p:spPr bwMode="auto">
          <a:xfrm>
            <a:off x="450850" y="1571625"/>
            <a:ext cx="8264525" cy="1357313"/>
          </a:xfrm>
          <a:prstGeom prst="rect">
            <a:avLst/>
          </a:prstGeom>
          <a:noFill/>
          <a:ln>
            <a:miter lim="800000"/>
            <a:headEnd/>
            <a:tailEnd/>
          </a:ln>
        </p:spPr>
        <p:txBody>
          <a:bodyPr/>
          <a:lstStyle/>
          <a:p>
            <a:pPr marL="342900" indent="-342900" algn="ctr" fontAlgn="auto">
              <a:spcBef>
                <a:spcPct val="20000"/>
              </a:spcBef>
              <a:spcAft>
                <a:spcPts val="0"/>
              </a:spcAft>
              <a:defRPr/>
            </a:pPr>
            <a:r>
              <a:rPr lang="el-GR" sz="1600" dirty="0">
                <a:solidFill>
                  <a:srgbClr val="0A4187"/>
                </a:solidFill>
                <a:latin typeface="+mn-lt"/>
              </a:rPr>
              <a:t>Το έργο υλοποιείται από το </a:t>
            </a:r>
          </a:p>
          <a:p>
            <a:pPr marL="342900" indent="-342900" algn="ctr" fontAlgn="auto">
              <a:spcBef>
                <a:spcPct val="20000"/>
              </a:spcBef>
              <a:spcAft>
                <a:spcPts val="0"/>
              </a:spcAft>
              <a:defRPr/>
            </a:pPr>
            <a:r>
              <a:rPr lang="el-GR" sz="1600" dirty="0">
                <a:latin typeface="+mn-lt"/>
              </a:rPr>
              <a:t>ΚΕΝΤΡΟ ΕΡΕΥΝΑΣ ΓΙΑ ΤΗ ΔΙΔΑΣΚΑΛΙΑ</a:t>
            </a:r>
            <a:r>
              <a:rPr lang="en-US" sz="1600" dirty="0">
                <a:latin typeface="+mn-lt"/>
              </a:rPr>
              <a:t> </a:t>
            </a:r>
            <a:r>
              <a:rPr lang="el-GR" sz="1600" dirty="0">
                <a:latin typeface="+mn-lt"/>
              </a:rPr>
              <a:t>ΞΕΝΩΝ ΓΛΩΣΣΩΝ ΚΑΙ</a:t>
            </a:r>
            <a:r>
              <a:rPr lang="en-US" sz="1600" dirty="0">
                <a:latin typeface="+mn-lt"/>
              </a:rPr>
              <a:t> </a:t>
            </a:r>
            <a:r>
              <a:rPr lang="el-GR" sz="1600" dirty="0">
                <a:latin typeface="+mn-lt"/>
              </a:rPr>
              <a:t>ΤΗΝ ΑΞΙΟΛΟΓΗΣΗ ΓΛΩΣΣΟΜΑΘΕΙΑΣ</a:t>
            </a:r>
            <a:endParaRPr lang="en-US" sz="1600" dirty="0">
              <a:latin typeface="+mn-lt"/>
            </a:endParaRPr>
          </a:p>
          <a:p>
            <a:pPr marL="342900" indent="-342900" algn="ctr" fontAlgn="auto">
              <a:spcBef>
                <a:spcPct val="20000"/>
              </a:spcBef>
              <a:spcAft>
                <a:spcPts val="0"/>
              </a:spcAft>
              <a:defRPr/>
            </a:pPr>
            <a:endParaRPr lang="el-GR" sz="1600" dirty="0">
              <a:latin typeface="+mn-lt"/>
            </a:endParaRPr>
          </a:p>
        </p:txBody>
      </p:sp>
    </p:spTree>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rcel.enl.uoa.gr/pe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rcel.enl.uoa.gr/xenesglosse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0 - Θέση κειμένου"/>
          <p:cNvSpPr>
            <a:spLocks noGrp="1"/>
          </p:cNvSpPr>
          <p:nvPr>
            <p:ph type="body" sz="quarter" idx="10"/>
          </p:nvPr>
        </p:nvSpPr>
        <p:spPr bwMode="auto">
          <a:xfrm>
            <a:off x="2000250" y="2286000"/>
            <a:ext cx="5715000" cy="571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l-GR" smtClean="0">
                <a:ea typeface="Calibri" pitchFamily="34" charset="0"/>
              </a:rPr>
              <a:t>ΜΑΖΙ  ΜΠΟΡΟΥ</a:t>
            </a:r>
            <a:r>
              <a:rPr lang="el-GR" sz="4000" smtClean="0">
                <a:solidFill>
                  <a:srgbClr val="EFAC25"/>
                </a:solidFill>
                <a:ea typeface="Calibri" pitchFamily="34" charset="0"/>
              </a:rPr>
              <a:t>Ν</a:t>
            </a:r>
            <a:r>
              <a:rPr lang="el-GR" smtClean="0">
                <a:ea typeface="Calibri" pitchFamily="34" charset="0"/>
              </a:rPr>
              <a:t>Ε</a:t>
            </a:r>
          </a:p>
        </p:txBody>
      </p:sp>
      <p:sp>
        <p:nvSpPr>
          <p:cNvPr id="9219" name="8 - Υπότιτλος"/>
          <p:cNvSpPr>
            <a:spLocks noGrp="1"/>
          </p:cNvSpPr>
          <p:nvPr>
            <p:ph type="subTitle" idx="1"/>
          </p:nvPr>
        </p:nvSpPr>
        <p:spPr bwMode="auto">
          <a:xfrm>
            <a:off x="2000250" y="2857500"/>
            <a:ext cx="5715000" cy="785813"/>
          </a:xfrm>
          <a:noFill/>
          <a:ln>
            <a:miter lim="800000"/>
            <a:headEnd/>
            <a:tailEnd/>
          </a:ln>
        </p:spPr>
        <p:txBody>
          <a:bodyPr vert="horz" wrap="square" lIns="91440" tIns="45720" rIns="91440" bIns="45720" numCol="1" anchor="t" anchorCtr="0" compatLnSpc="1">
            <a:prstTxWarp prst="textNoShape">
              <a:avLst/>
            </a:prstTxWarp>
          </a:bodyPr>
          <a:lstStyle/>
          <a:p>
            <a:pPr marL="1588" eaLnBrk="1" hangingPunct="1">
              <a:spcBef>
                <a:spcPct val="0"/>
              </a:spcBef>
            </a:pPr>
            <a:r>
              <a:rPr lang="el-GR" sz="2000" b="1" smtClean="0">
                <a:solidFill>
                  <a:srgbClr val="0A4187"/>
                </a:solidFill>
                <a:ea typeface="Calibri" pitchFamily="34" charset="0"/>
              </a:rPr>
              <a:t>ΟΙ ΕΚΠΑΙΔΕΥΤΙΚΟΙ ΠΕΑΠ ΣΕ </a:t>
            </a:r>
          </a:p>
          <a:p>
            <a:pPr marL="1588" eaLnBrk="1" hangingPunct="1">
              <a:spcBef>
                <a:spcPct val="0"/>
              </a:spcBef>
            </a:pPr>
            <a:r>
              <a:rPr lang="el-GR" sz="2000" b="1" smtClean="0">
                <a:solidFill>
                  <a:srgbClr val="0A4187"/>
                </a:solidFill>
                <a:ea typeface="Calibri" pitchFamily="34" charset="0"/>
              </a:rPr>
              <a:t>ΚΟΙΝΟΤΗΤΕΣ ΜΑΘΗΣΗΣ-ΠΡΑΚΤΙΚΗΣ</a:t>
            </a:r>
            <a:endParaRPr lang="en-US" sz="2000" b="1" smtClean="0">
              <a:solidFill>
                <a:srgbClr val="0A4187"/>
              </a:solidFill>
              <a:ea typeface="Calibri" pitchFamily="34" charset="0"/>
            </a:endParaRPr>
          </a:p>
        </p:txBody>
      </p:sp>
      <p:sp>
        <p:nvSpPr>
          <p:cNvPr id="9220" name="5 - Θέση κειμένου"/>
          <p:cNvSpPr>
            <a:spLocks noGrp="1"/>
          </p:cNvSpPr>
          <p:nvPr>
            <p:ph type="body" sz="quarter" idx="12"/>
          </p:nvPr>
        </p:nvSpPr>
        <p:spPr bwMode="auto">
          <a:xfrm>
            <a:off x="2071688" y="3857625"/>
            <a:ext cx="5219700" cy="431800"/>
          </a:xfrm>
          <a:solidFill>
            <a:srgbClr val="FFC000"/>
          </a:solidFill>
          <a:ln>
            <a:miter lim="800000"/>
            <a:headEnd/>
            <a:tailEnd/>
          </a:ln>
        </p:spPr>
        <p:txBody>
          <a:bodyPr vert="horz" wrap="square" lIns="91440" tIns="45720" rIns="91440" bIns="45720" numCol="1" anchor="t" anchorCtr="0" compatLnSpc="1">
            <a:prstTxWarp prst="textNoShape">
              <a:avLst/>
            </a:prstTxWarp>
          </a:bodyPr>
          <a:lstStyle/>
          <a:p>
            <a:pPr marL="1588" eaLnBrk="1" hangingPunct="1">
              <a:spcBef>
                <a:spcPts val="600"/>
              </a:spcBef>
            </a:pPr>
            <a:r>
              <a:rPr lang="el-GR" sz="2400" b="1" smtClean="0">
                <a:ea typeface="Calibri" pitchFamily="34" charset="0"/>
              </a:rPr>
              <a:t>3 ΧΡΟΝΙΑ ΠΕΑΠ ΚΑΙ Η ΕΠΟΜΕΝΗ ΜΕΡΑ</a:t>
            </a:r>
          </a:p>
        </p:txBody>
      </p:sp>
      <p:sp>
        <p:nvSpPr>
          <p:cNvPr id="9221" name="Title 6"/>
          <p:cNvSpPr>
            <a:spLocks noGrp="1"/>
          </p:cNvSpPr>
          <p:nvPr>
            <p:ph type="title"/>
          </p:nvPr>
        </p:nvSpPr>
        <p:spPr bwMode="auto">
          <a:xfrm>
            <a:off x="2071688" y="1428750"/>
            <a:ext cx="5643562"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l-GR" sz="1600" smtClean="0">
                <a:ea typeface="Calibri" pitchFamily="34" charset="0"/>
              </a:rPr>
              <a:t>ΗΜΕΡΙΔΑ ΕΠΙΜΟΡΦΩΣΗΣ ΣΧΟΛΙΚΩΝ ΣΥΜΒΟΥΛΩΝ ΑΓΓΛΙΚΗΣ</a:t>
            </a:r>
            <a:r>
              <a:rPr lang="en-US" sz="1600" smtClean="0">
                <a:ea typeface="Calibri" pitchFamily="34" charset="0"/>
              </a:rPr>
              <a:t/>
            </a:r>
            <a:br>
              <a:rPr lang="en-US" sz="1600" smtClean="0">
                <a:ea typeface="Calibri" pitchFamily="34" charset="0"/>
              </a:rPr>
            </a:br>
            <a:r>
              <a:rPr lang="el-GR" sz="1600" smtClean="0">
                <a:ea typeface="Calibri" pitchFamily="34" charset="0"/>
              </a:rPr>
              <a:t>Δευτέρα, 11 Νοεμβρίου 2013</a:t>
            </a:r>
            <a:endParaRPr lang="en-GB" sz="1600" smtClean="0">
              <a:ea typeface="Calibri" pitchFamily="34" charset="0"/>
            </a:endParaRPr>
          </a:p>
        </p:txBody>
      </p:sp>
      <p:sp>
        <p:nvSpPr>
          <p:cNvPr id="9222" name="TextBox 7"/>
          <p:cNvSpPr txBox="1">
            <a:spLocks noChangeArrowheads="1"/>
          </p:cNvSpPr>
          <p:nvPr/>
        </p:nvSpPr>
        <p:spPr bwMode="auto">
          <a:xfrm>
            <a:off x="2071688" y="4500563"/>
            <a:ext cx="3429000" cy="646112"/>
          </a:xfrm>
          <a:prstGeom prst="rect">
            <a:avLst/>
          </a:prstGeom>
          <a:noFill/>
          <a:ln w="9525">
            <a:noFill/>
            <a:miter lim="800000"/>
            <a:headEnd/>
            <a:tailEnd/>
          </a:ln>
        </p:spPr>
        <p:txBody>
          <a:bodyPr>
            <a:spAutoFit/>
          </a:bodyPr>
          <a:lstStyle/>
          <a:p>
            <a:r>
              <a:rPr lang="el-GR">
                <a:latin typeface="Calibri" pitchFamily="34" charset="0"/>
              </a:rPr>
              <a:t>Καθηγήτρια Β. Δενδρινού</a:t>
            </a:r>
          </a:p>
          <a:p>
            <a:r>
              <a:rPr lang="el-GR">
                <a:latin typeface="Calibri" pitchFamily="34" charset="0"/>
              </a:rPr>
              <a:t>Υπεύθυνη Έργου</a:t>
            </a:r>
            <a:endParaRPr lang="en-GB">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1000125"/>
            <a:ext cx="8258175" cy="571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ea typeface="Calibri" pitchFamily="34" charset="0"/>
              </a:rPr>
              <a:t>ΠΕΑΠ 2013-14 &amp; </a:t>
            </a:r>
            <a:r>
              <a:rPr lang="en-US" smtClean="0">
                <a:ea typeface="Calibri" pitchFamily="34" charset="0"/>
              </a:rPr>
              <a:t>beyond…</a:t>
            </a:r>
            <a:endParaRPr lang="en-GB" smtClean="0">
              <a:ea typeface="Calibri" pitchFamily="34" charset="0"/>
            </a:endParaRPr>
          </a:p>
        </p:txBody>
      </p:sp>
      <p:sp>
        <p:nvSpPr>
          <p:cNvPr id="18435" name="Text Placeholder 2"/>
          <p:cNvSpPr>
            <a:spLocks noGrp="1"/>
          </p:cNvSpPr>
          <p:nvPr>
            <p:ph type="body" sz="quarter" idx="14"/>
          </p:nvPr>
        </p:nvSpPr>
        <p:spPr bwMode="auto">
          <a:xfrm>
            <a:off x="466725" y="1571625"/>
            <a:ext cx="8248650" cy="4500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pPr>
            <a:r>
              <a:rPr lang="el-GR" smtClean="0">
                <a:ea typeface="Calibri" pitchFamily="34" charset="0"/>
              </a:rPr>
              <a:t>Εξωτερική αξιολόγηση και προβολή του προγράμματος (το ΠΕΑΠ και στα κοινωνικά μέσα δικτύωσης) </a:t>
            </a:r>
          </a:p>
          <a:p>
            <a:pPr eaLnBrk="1" hangingPunct="1">
              <a:buFont typeface="Arial" charset="0"/>
              <a:buChar char="●"/>
            </a:pPr>
            <a:r>
              <a:rPr lang="el-GR" smtClean="0">
                <a:ea typeface="Calibri" pitchFamily="34" charset="0"/>
              </a:rPr>
              <a:t>Η ιστοσελίδα του ΠΕΑΠ και στην Αγγλική </a:t>
            </a:r>
          </a:p>
          <a:p>
            <a:pPr eaLnBrk="1" hangingPunct="1">
              <a:buFont typeface="Arial" charset="0"/>
              <a:buChar char="●"/>
            </a:pPr>
            <a:r>
              <a:rPr lang="el-GR" smtClean="0">
                <a:ea typeface="Calibri" pitchFamily="34" charset="0"/>
              </a:rPr>
              <a:t>Εσωτερική αξιολόγηση ολοκληρωμένου έντυπου εκπαιδευτικού υλικού και ανάπτυξη νέου για διαφοροποιημένη μάθηση</a:t>
            </a:r>
          </a:p>
          <a:p>
            <a:pPr eaLnBrk="1" hangingPunct="1">
              <a:buFont typeface="Arial" charset="0"/>
              <a:buChar char="●"/>
            </a:pPr>
            <a:r>
              <a:rPr lang="el-GR" smtClean="0">
                <a:ea typeface="Calibri" pitchFamily="34" charset="0"/>
              </a:rPr>
              <a:t>Ολοκλήρωση της παραγωγής του </a:t>
            </a:r>
            <a:r>
              <a:rPr lang="en-US" i="1" smtClean="0">
                <a:ea typeface="Calibri" pitchFamily="34" charset="0"/>
              </a:rPr>
              <a:t>Magic Book 1 </a:t>
            </a:r>
            <a:r>
              <a:rPr lang="en-US" smtClean="0">
                <a:ea typeface="Calibri" pitchFamily="34" charset="0"/>
              </a:rPr>
              <a:t>(</a:t>
            </a:r>
            <a:r>
              <a:rPr lang="el-GR" smtClean="0">
                <a:ea typeface="Calibri" pitchFamily="34" charset="0"/>
              </a:rPr>
              <a:t>για τους αρχάριους μαθητές) </a:t>
            </a:r>
          </a:p>
          <a:p>
            <a:pPr eaLnBrk="1" hangingPunct="1">
              <a:buFont typeface="Arial" charset="0"/>
              <a:buChar char="●"/>
            </a:pPr>
            <a:r>
              <a:rPr lang="el-GR" smtClean="0">
                <a:ea typeface="Calibri" pitchFamily="34" charset="0"/>
              </a:rPr>
              <a:t>Διά ζώσης σεμινάρια και σεμινάρια τηλεκπαίδευσης σε νέους εκπαιδευτικούς ΠΕΑΠ</a:t>
            </a:r>
          </a:p>
          <a:p>
            <a:pPr eaLnBrk="1" hangingPunct="1">
              <a:buFont typeface="Arial" charset="0"/>
              <a:buChar char="●"/>
            </a:pPr>
            <a:r>
              <a:rPr lang="el-GR" smtClean="0">
                <a:ea typeface="Calibri" pitchFamily="34" charset="0"/>
              </a:rPr>
              <a:t>Ολοκλήρωση ηλεκτρονικού προγράμματος επιμόρφωσης για νέους και έμπειρους εκπαιδευτικούς ΠΕΑΠ</a:t>
            </a:r>
          </a:p>
          <a:p>
            <a:pPr eaLnBrk="1" hangingPunct="1">
              <a:buFont typeface="Arial" charset="0"/>
              <a:buChar char="●"/>
            </a:pPr>
            <a:r>
              <a:rPr lang="el-GR" smtClean="0">
                <a:ea typeface="Calibri" pitchFamily="34" charset="0"/>
              </a:rPr>
              <a:t>Προτάσεις για την βιωσιμότητα του ΠΕΑΠ: συνεργασίες πανεπιστημιακών τμημάτων και εκπαιδευτικών</a:t>
            </a:r>
          </a:p>
          <a:p>
            <a:pPr eaLnBrk="1" hangingPunct="1">
              <a:buFont typeface="Arial" charset="0"/>
              <a:buChar char="●"/>
            </a:pPr>
            <a:endParaRPr lang="el-GR" smtClean="0">
              <a:ea typeface="Calibri" pitchFamily="34" charset="0"/>
            </a:endParaRPr>
          </a:p>
          <a:p>
            <a:pPr eaLnBrk="1" hangingPunct="1">
              <a:buFont typeface="Arial" charset="0"/>
              <a:buChar char="●"/>
            </a:pPr>
            <a:endParaRPr lang="en-GB" smtClean="0">
              <a:ea typeface="Calibri" pitchFamily="34" charset="0"/>
            </a:endParaRPr>
          </a:p>
        </p:txBody>
      </p:sp>
      <p:sp>
        <p:nvSpPr>
          <p:cNvPr id="18436" name="Slide Number Placeholder 3"/>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90FA962-DC80-4867-A992-BA3FEBFAAF74}" type="slidenum">
              <a:rPr lang="el-GR" smtClean="0">
                <a:ea typeface="Calibri" pitchFamily="34" charset="0"/>
              </a:rPr>
              <a:pPr fontAlgn="base">
                <a:spcBef>
                  <a:spcPct val="0"/>
                </a:spcBef>
                <a:spcAft>
                  <a:spcPct val="0"/>
                </a:spcAft>
              </a:pPr>
              <a:t>10</a:t>
            </a:fld>
            <a:endParaRPr lang="el-GR" smtClean="0">
              <a:ea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1500" y="2571750"/>
            <a:ext cx="7929563" cy="1071563"/>
          </a:xfrm>
          <a:solidFill>
            <a:srgbClr val="FFE593"/>
          </a:solidFill>
        </p:spPr>
        <p:txBody>
          <a:bodyPr vert="horz" wrap="square" lIns="91440" tIns="45720" rIns="91440" bIns="45720" numCol="1" anchor="t" anchorCtr="0" compatLnSpc="1">
            <a:prstTxWarp prst="textNoShape">
              <a:avLst/>
            </a:prstTxWarp>
          </a:bodyPr>
          <a:lstStyle/>
          <a:p>
            <a:pPr marL="0" indent="0" algn="ctr" eaLnBrk="1" hangingPunct="1"/>
            <a:r>
              <a:rPr lang="el-GR" sz="2000" b="1" smtClean="0">
                <a:solidFill>
                  <a:srgbClr val="376092"/>
                </a:solidFill>
                <a:ea typeface="Calibri" pitchFamily="34" charset="0"/>
              </a:rPr>
              <a:t>Εκ μέρους της επιστημονικής ομάδας ΠΕΑΠ ένα θερμό ευχαριστώ για όσες/ους έχουν βοηθήσει στην επιτυχία του ΠΕΑΠ και ιδιαίτερα τους Σχολικούς Συμβούλους-συνεργάτες μας!</a:t>
            </a:r>
          </a:p>
          <a:p>
            <a:pPr marL="0" indent="0" eaLnBrk="1" hangingPunct="1"/>
            <a:endParaRPr lang="en-GB" smtClean="0">
              <a:ea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8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FCB94C0-A2A9-4EE8-9A1E-DD28F12337D7}" type="slidenum">
              <a:rPr lang="el-GR" smtClean="0">
                <a:ea typeface="Calibri" pitchFamily="34" charset="0"/>
              </a:rPr>
              <a:pPr fontAlgn="base">
                <a:spcBef>
                  <a:spcPct val="0"/>
                </a:spcBef>
                <a:spcAft>
                  <a:spcPct val="0"/>
                </a:spcAft>
              </a:pPr>
              <a:t>2</a:t>
            </a:fld>
            <a:endParaRPr lang="el-GR" smtClean="0">
              <a:ea typeface="Calibri" pitchFamily="34" charset="0"/>
            </a:endParaRPr>
          </a:p>
        </p:txBody>
      </p:sp>
      <p:sp>
        <p:nvSpPr>
          <p:cNvPr id="10243" name="6 - Τίτλος"/>
          <p:cNvSpPr>
            <a:spLocks noGrp="1"/>
          </p:cNvSpPr>
          <p:nvPr>
            <p:ph type="title"/>
          </p:nvPr>
        </p:nvSpPr>
        <p:spPr bwMode="auto">
          <a:xfrm>
            <a:off x="457200" y="1143000"/>
            <a:ext cx="8258175" cy="71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200"/>
              </a:spcBef>
            </a:pPr>
            <a:r>
              <a:rPr lang="el-GR" smtClean="0">
                <a:ea typeface="Calibri" pitchFamily="34" charset="0"/>
              </a:rPr>
              <a:t>3 χρόνια ΠΕΑΠ</a:t>
            </a:r>
          </a:p>
        </p:txBody>
      </p:sp>
      <p:sp>
        <p:nvSpPr>
          <p:cNvPr id="10244" name="7 - Θέση κειμένου"/>
          <p:cNvSpPr>
            <a:spLocks noGrp="1"/>
          </p:cNvSpPr>
          <p:nvPr>
            <p:ph type="body" sz="quarter" idx="14"/>
          </p:nvPr>
        </p:nvSpPr>
        <p:spPr bwMode="auto">
          <a:xfrm>
            <a:off x="357188" y="1714500"/>
            <a:ext cx="8572500" cy="428625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r>
              <a:rPr lang="en-US" smtClean="0">
                <a:ea typeface="Calibri" pitchFamily="34" charset="0"/>
              </a:rPr>
              <a:t>T</a:t>
            </a:r>
            <a:r>
              <a:rPr lang="el-GR" smtClean="0">
                <a:ea typeface="Calibri" pitchFamily="34" charset="0"/>
              </a:rPr>
              <a:t>ο ΠΕΑΠ ολοκλήρωσε 3 χρόνια εφαρμογής στα σχολεία με ΕΑΕΠ και πλέον</a:t>
            </a:r>
            <a:r>
              <a:rPr lang="en-US" smtClean="0">
                <a:ea typeface="Calibri" pitchFamily="34" charset="0"/>
              </a:rPr>
              <a:t>: </a:t>
            </a:r>
          </a:p>
          <a:p>
            <a:pPr eaLnBrk="1" hangingPunct="1">
              <a:buFont typeface="Arial" charset="0"/>
              <a:buChar char="●"/>
            </a:pPr>
            <a:r>
              <a:rPr lang="el-GR" smtClean="0">
                <a:ea typeface="Calibri" pitchFamily="34" charset="0"/>
              </a:rPr>
              <a:t>Η Αγγλική διδάσκεται σε περίπου 1300  (12θέσια) σχολεία  και η Ελλάδα ανήκει πλέον στο 90% ποσοστό των χωρών-μελών της ΕΕ που προσφέρουν την δυνατότητα εκμάθησης μιας πρώτης ξένης γλώσσας σε μαθητές ηλικίας 7 ετών, με σκοπό να ανταποκριθούμε και στους εξής Ευρωπαϊκούς στόχους: </a:t>
            </a:r>
          </a:p>
          <a:p>
            <a:pPr lvl="1" eaLnBrk="1" hangingPunct="1"/>
            <a:r>
              <a:rPr lang="el-GR" smtClean="0">
                <a:ea typeface="Calibri" pitchFamily="34" charset="0"/>
              </a:rPr>
              <a:t>Οι μαθητές που φοιτούν στο δημόσιο σχολείο να μπορούν να αποκτήσουν επίπεδο γλωσσομάθειας «Ανεξάρτητου Χρήστη» (Β2 ή Β1) στην </a:t>
            </a:r>
            <a:r>
              <a:rPr lang="el-GR" i="1" smtClean="0">
                <a:ea typeface="Calibri" pitchFamily="34" charset="0"/>
              </a:rPr>
              <a:t>πρώτη</a:t>
            </a:r>
            <a:r>
              <a:rPr lang="el-GR" smtClean="0">
                <a:ea typeface="Calibri" pitchFamily="34" charset="0"/>
              </a:rPr>
              <a:t> ξένη γλώσσα, η οποία στην συντριπτική πλειοψηφία είναι η Αγγλική, έως την ηλικία των 15 ετών.</a:t>
            </a:r>
          </a:p>
          <a:p>
            <a:pPr lvl="1" eaLnBrk="1" hangingPunct="1"/>
            <a:r>
              <a:rPr lang="el-GR" smtClean="0">
                <a:ea typeface="Calibri" pitchFamily="34" charset="0"/>
              </a:rPr>
              <a:t>Μέχρι τα 15 τους οι μαθητές να αποκτήσουν επίπεδο γλωσσομάθειας «Βασικού Χρήστη» (Α1 ή Α2) και σε μια  και μια </a:t>
            </a:r>
            <a:r>
              <a:rPr lang="el-GR" i="1" smtClean="0">
                <a:ea typeface="Calibri" pitchFamily="34" charset="0"/>
              </a:rPr>
              <a:t>δεύτερη</a:t>
            </a:r>
            <a:r>
              <a:rPr lang="el-GR" smtClean="0">
                <a:ea typeface="Calibri" pitchFamily="34" charset="0"/>
              </a:rPr>
              <a:t> ξένη γλώσσα. </a:t>
            </a:r>
            <a:endParaRPr lang="en-US" smtClean="0">
              <a:ea typeface="Calibri" pitchFamily="34" charset="0"/>
            </a:endParaRPr>
          </a:p>
          <a:p>
            <a:pPr lvl="1" eaLnBrk="1" hangingPunct="1"/>
            <a:endParaRPr lang="el-GR" smtClean="0">
              <a:ea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8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0677607-E267-436F-8346-E93A29CAA853}" type="slidenum">
              <a:rPr lang="el-GR" smtClean="0">
                <a:ea typeface="Calibri" pitchFamily="34" charset="0"/>
              </a:rPr>
              <a:pPr fontAlgn="base">
                <a:spcBef>
                  <a:spcPct val="0"/>
                </a:spcBef>
                <a:spcAft>
                  <a:spcPct val="0"/>
                </a:spcAft>
              </a:pPr>
              <a:t>3</a:t>
            </a:fld>
            <a:endParaRPr lang="el-GR" smtClean="0">
              <a:ea typeface="Calibri" pitchFamily="34" charset="0"/>
            </a:endParaRPr>
          </a:p>
        </p:txBody>
      </p:sp>
      <p:sp>
        <p:nvSpPr>
          <p:cNvPr id="11267" name="6 - Τίτλος"/>
          <p:cNvSpPr>
            <a:spLocks noGrp="1"/>
          </p:cNvSpPr>
          <p:nvPr>
            <p:ph type="title"/>
          </p:nvPr>
        </p:nvSpPr>
        <p:spPr bwMode="auto">
          <a:xfrm>
            <a:off x="457200" y="1143000"/>
            <a:ext cx="8258175" cy="71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200"/>
              </a:spcBef>
            </a:pPr>
            <a:r>
              <a:rPr lang="el-GR" smtClean="0">
                <a:ea typeface="Calibri" pitchFamily="34" charset="0"/>
              </a:rPr>
              <a:t>3 χρόνια μελέτης</a:t>
            </a:r>
          </a:p>
        </p:txBody>
      </p:sp>
      <p:sp>
        <p:nvSpPr>
          <p:cNvPr id="11268" name="7 - Θέση κειμένου"/>
          <p:cNvSpPr>
            <a:spLocks noGrp="1"/>
          </p:cNvSpPr>
          <p:nvPr>
            <p:ph type="body" sz="quarter" idx="14"/>
          </p:nvPr>
        </p:nvSpPr>
        <p:spPr bwMode="auto">
          <a:xfrm>
            <a:off x="357188" y="1643063"/>
            <a:ext cx="8572500" cy="3286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r>
              <a:rPr lang="en-US" smtClean="0">
                <a:ea typeface="Calibri" pitchFamily="34" charset="0"/>
              </a:rPr>
              <a:t>T</a:t>
            </a:r>
            <a:r>
              <a:rPr lang="el-GR" smtClean="0">
                <a:ea typeface="Calibri" pitchFamily="34" charset="0"/>
              </a:rPr>
              <a:t>ο ΠΕΑΠ εξ αρχής έλαβε υπόψη:</a:t>
            </a:r>
          </a:p>
          <a:p>
            <a:pPr eaLnBrk="1" hangingPunct="1">
              <a:spcBef>
                <a:spcPct val="0"/>
              </a:spcBef>
              <a:buFont typeface="Arial" charset="0"/>
              <a:buChar char="●"/>
            </a:pPr>
            <a:r>
              <a:rPr lang="el-GR" smtClean="0">
                <a:ea typeface="Calibri" pitchFamily="34" charset="0"/>
              </a:rPr>
              <a:t>το προφίλ του εκπαιδευτικού ΠΕΑΠ και τις ανάγκες επιμόρφωσής του</a:t>
            </a:r>
          </a:p>
          <a:p>
            <a:pPr eaLnBrk="1" hangingPunct="1">
              <a:spcBef>
                <a:spcPct val="0"/>
              </a:spcBef>
              <a:buFont typeface="Arial" charset="0"/>
              <a:buChar char="●"/>
            </a:pPr>
            <a:r>
              <a:rPr lang="el-GR" smtClean="0">
                <a:ea typeface="Calibri" pitchFamily="34" charset="0"/>
              </a:rPr>
              <a:t>τις επικοινωνιακές και γλωσσο-παιδαγωγικές ανάγκες του μαθητή</a:t>
            </a:r>
          </a:p>
          <a:p>
            <a:pPr eaLnBrk="1" hangingPunct="1">
              <a:spcBef>
                <a:spcPct val="0"/>
              </a:spcBef>
              <a:buFont typeface="Arial" charset="0"/>
              <a:buChar char="●"/>
            </a:pPr>
            <a:r>
              <a:rPr lang="el-GR" smtClean="0">
                <a:ea typeface="Calibri" pitchFamily="34" charset="0"/>
              </a:rPr>
              <a:t>τον γονιό και τις απόψεις του</a:t>
            </a:r>
          </a:p>
          <a:p>
            <a:pPr eaLnBrk="1" hangingPunct="1">
              <a:spcBef>
                <a:spcPct val="0"/>
              </a:spcBef>
              <a:buFont typeface="Arial" charset="0"/>
              <a:buChar char="●"/>
            </a:pPr>
            <a:r>
              <a:rPr lang="el-GR" smtClean="0">
                <a:ea typeface="Calibri" pitchFamily="34" charset="0"/>
              </a:rPr>
              <a:t>τις συνθήκες της ξενόγλωσσης τάξης σε σχολεία με ΕΑΕΠ</a:t>
            </a:r>
          </a:p>
          <a:p>
            <a:pPr eaLnBrk="1" hangingPunct="1">
              <a:spcBef>
                <a:spcPct val="0"/>
              </a:spcBef>
              <a:buFont typeface="Arial" charset="0"/>
              <a:buChar char="●"/>
            </a:pPr>
            <a:r>
              <a:rPr lang="el-GR" smtClean="0">
                <a:ea typeface="Calibri" pitchFamily="34" charset="0"/>
              </a:rPr>
              <a:t>τις συνθήκες και τις υποδομές του ελληνικού δημόσιου</a:t>
            </a:r>
          </a:p>
          <a:p>
            <a:pPr eaLnBrk="1" hangingPunct="1">
              <a:spcBef>
                <a:spcPct val="0"/>
              </a:spcBef>
              <a:buFont typeface="Arial" charset="0"/>
              <a:buChar char="●"/>
            </a:pPr>
            <a:r>
              <a:rPr lang="el-GR" smtClean="0">
                <a:ea typeface="Calibri" pitchFamily="34" charset="0"/>
              </a:rPr>
              <a:t>τους δυνάμει επιμορφωτές </a:t>
            </a:r>
          </a:p>
          <a:p>
            <a:pPr eaLnBrk="1" hangingPunct="1">
              <a:spcBef>
                <a:spcPct val="0"/>
              </a:spcBef>
              <a:buFont typeface="Arial" charset="0"/>
              <a:buChar char="●"/>
            </a:pPr>
            <a:r>
              <a:rPr lang="el-GR" smtClean="0">
                <a:ea typeface="Calibri" pitchFamily="34" charset="0"/>
              </a:rPr>
              <a:t>τις οικονομικές διαστάσεις και την αποτελεσματικότητα της ξενόγλωσσης εκπαίδευσης στην Ελλάδα </a:t>
            </a:r>
          </a:p>
          <a:p>
            <a:pPr eaLnBrk="1" hangingPunct="1">
              <a:spcBef>
                <a:spcPct val="0"/>
              </a:spcBef>
              <a:buFont typeface="Arial" charset="0"/>
              <a:buChar char="●"/>
            </a:pPr>
            <a:r>
              <a:rPr lang="el-GR" smtClean="0">
                <a:ea typeface="Calibri" pitchFamily="34" charset="0"/>
              </a:rPr>
              <a:t>Την σταδιακή εισαγωγή των ΤΠΕ στο εκπαιδευτικό σκηνικό </a:t>
            </a:r>
          </a:p>
        </p:txBody>
      </p:sp>
      <p:sp>
        <p:nvSpPr>
          <p:cNvPr id="5" name="TextBox 4"/>
          <p:cNvSpPr txBox="1"/>
          <p:nvPr/>
        </p:nvSpPr>
        <p:spPr>
          <a:xfrm>
            <a:off x="357188" y="5000625"/>
            <a:ext cx="8572500" cy="646113"/>
          </a:xfrm>
          <a:prstGeom prst="rect">
            <a:avLst/>
          </a:prstGeom>
          <a:noFill/>
        </p:spPr>
        <p:txBody>
          <a:bodyPr>
            <a:spAutoFit/>
          </a:bodyPr>
          <a:lstStyle/>
          <a:p>
            <a:pPr marL="90488" indent="1588" fontAlgn="auto">
              <a:spcBef>
                <a:spcPts val="0"/>
              </a:spcBef>
              <a:spcAft>
                <a:spcPts val="0"/>
              </a:spcAft>
              <a:defRPr/>
            </a:pPr>
            <a:r>
              <a:rPr lang="el-GR" b="1" dirty="0">
                <a:solidFill>
                  <a:schemeClr val="accent1">
                    <a:lumMod val="75000"/>
                  </a:schemeClr>
                </a:solidFill>
                <a:latin typeface="+mn-lt"/>
              </a:rPr>
              <a:t>Σχετικές μελέτες δημοσιεύονται στον τόμο με τίτλο «Τρία Χρόνια ΠΕΑΠ» που θα κυκλοφορήσει σε έντυπη μορφή αλλά θα αναρτηθεί επίσης στην η-πύλη του ΠΕΑΠ.</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8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9FDE39B-1518-4E35-8550-7CDB6A702946}" type="slidenum">
              <a:rPr lang="el-GR" smtClean="0">
                <a:ea typeface="Calibri" pitchFamily="34" charset="0"/>
              </a:rPr>
              <a:pPr fontAlgn="base">
                <a:spcBef>
                  <a:spcPct val="0"/>
                </a:spcBef>
                <a:spcAft>
                  <a:spcPct val="0"/>
                </a:spcAft>
              </a:pPr>
              <a:t>4</a:t>
            </a:fld>
            <a:endParaRPr lang="el-GR" smtClean="0">
              <a:ea typeface="Calibri" pitchFamily="34" charset="0"/>
            </a:endParaRPr>
          </a:p>
        </p:txBody>
      </p:sp>
      <p:sp>
        <p:nvSpPr>
          <p:cNvPr id="12291" name="6 - Τίτλος"/>
          <p:cNvSpPr>
            <a:spLocks noGrp="1"/>
          </p:cNvSpPr>
          <p:nvPr>
            <p:ph type="title"/>
          </p:nvPr>
        </p:nvSpPr>
        <p:spPr bwMode="auto">
          <a:xfrm>
            <a:off x="457200" y="1143000"/>
            <a:ext cx="8258175" cy="71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ea typeface="Calibri" pitchFamily="34" charset="0"/>
              </a:rPr>
              <a:t>3 χρόνια πράξης </a:t>
            </a:r>
          </a:p>
        </p:txBody>
      </p:sp>
      <p:sp>
        <p:nvSpPr>
          <p:cNvPr id="12292" name="7 - Θέση κειμένου"/>
          <p:cNvSpPr>
            <a:spLocks noGrp="1"/>
          </p:cNvSpPr>
          <p:nvPr>
            <p:ph type="body" sz="quarter" idx="14"/>
          </p:nvPr>
        </p:nvSpPr>
        <p:spPr bwMode="auto">
          <a:xfrm>
            <a:off x="357188" y="1285875"/>
            <a:ext cx="8572500" cy="4714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endParaRPr lang="en-US" smtClean="0">
              <a:ea typeface="Calibri" pitchFamily="34" charset="0"/>
            </a:endParaRPr>
          </a:p>
          <a:p>
            <a:pPr eaLnBrk="1" hangingPunct="1">
              <a:buFont typeface="Arial" charset="0"/>
              <a:buChar char="●"/>
            </a:pPr>
            <a:r>
              <a:rPr lang="el-GR" smtClean="0">
                <a:ea typeface="Calibri" pitchFamily="34" charset="0"/>
              </a:rPr>
              <a:t>Σχεδιάστηκε </a:t>
            </a:r>
            <a:r>
              <a:rPr lang="el-GR" b="1" smtClean="0">
                <a:ea typeface="Calibri" pitchFamily="34" charset="0"/>
              </a:rPr>
              <a:t>Πρόγραμμα Σπουδών </a:t>
            </a:r>
            <a:r>
              <a:rPr lang="el-GR" smtClean="0">
                <a:ea typeface="Calibri" pitchFamily="34" charset="0"/>
              </a:rPr>
              <a:t>ειδικό για μαθητές της πρώιμης παιδικής ηλικίας, με διαφορετικούς παιδαγωγικούς στόχους από το πρόγραμμα ξενόγλωσσου γραμματισμού που ξεκινά από την Γ’ δημοτικού (με το Ενιαίο Πρόγραμμα Σπουδών των Ξένων Γλωσσών – του γνωστού ΕΠΣ-ΞΓ)</a:t>
            </a:r>
          </a:p>
          <a:p>
            <a:pPr eaLnBrk="1" hangingPunct="1">
              <a:buFont typeface="Arial" charset="0"/>
              <a:buChar char="●"/>
            </a:pPr>
            <a:r>
              <a:rPr lang="el-GR" smtClean="0">
                <a:ea typeface="Calibri" pitchFamily="34" charset="0"/>
              </a:rPr>
              <a:t>Καταρτίστηκαν  </a:t>
            </a:r>
            <a:r>
              <a:rPr lang="en-US" smtClean="0">
                <a:ea typeface="Calibri" pitchFamily="34" charset="0"/>
              </a:rPr>
              <a:t>a-posteriori </a:t>
            </a:r>
            <a:r>
              <a:rPr lang="el-GR" b="1" smtClean="0">
                <a:ea typeface="Calibri" pitchFamily="34" charset="0"/>
              </a:rPr>
              <a:t>Αναλυτικά Προγράμματα </a:t>
            </a:r>
            <a:r>
              <a:rPr lang="el-GR" smtClean="0">
                <a:ea typeface="Calibri" pitchFamily="34" charset="0"/>
              </a:rPr>
              <a:t>για την Α’ τη Β’ και τη Γ’ δημοτικού</a:t>
            </a:r>
          </a:p>
          <a:p>
            <a:pPr eaLnBrk="1" hangingPunct="1">
              <a:buFont typeface="Arial" charset="0"/>
              <a:buChar char="●"/>
            </a:pPr>
            <a:r>
              <a:rPr lang="el-GR" smtClean="0">
                <a:ea typeface="Calibri" pitchFamily="34" charset="0"/>
              </a:rPr>
              <a:t>Ολοκληρώθηκε η παραγωγή </a:t>
            </a:r>
            <a:r>
              <a:rPr lang="el-GR" b="1" smtClean="0">
                <a:ea typeface="Calibri" pitchFamily="34" charset="0"/>
              </a:rPr>
              <a:t>εκπαιδευτικού υλικού </a:t>
            </a:r>
            <a:r>
              <a:rPr lang="el-GR" smtClean="0">
                <a:ea typeface="Calibri" pitchFamily="34" charset="0"/>
              </a:rPr>
              <a:t>για τις 3 τάξεις και συγκεκριμένα:</a:t>
            </a:r>
          </a:p>
          <a:p>
            <a:pPr lvl="1" eaLnBrk="1" hangingPunct="1"/>
            <a:r>
              <a:rPr lang="el-GR" smtClean="0">
                <a:ea typeface="Calibri" pitchFamily="34" charset="0"/>
              </a:rPr>
              <a:t>2 εκπαιδευτικά πακέτα για την Α’ και Β΄ δημοτικού</a:t>
            </a:r>
            <a:r>
              <a:rPr lang="en-US" smtClean="0">
                <a:ea typeface="Calibri" pitchFamily="34" charset="0"/>
              </a:rPr>
              <a:t>, </a:t>
            </a:r>
            <a:r>
              <a:rPr lang="en-US" b="1" i="1" smtClean="0">
                <a:ea typeface="Calibri" pitchFamily="34" charset="0"/>
              </a:rPr>
              <a:t>Alpha &amp; Beta English</a:t>
            </a:r>
            <a:r>
              <a:rPr lang="en-US" i="1" smtClean="0">
                <a:ea typeface="Calibri" pitchFamily="34" charset="0"/>
              </a:rPr>
              <a:t>,</a:t>
            </a:r>
            <a:r>
              <a:rPr lang="el-GR" smtClean="0">
                <a:ea typeface="Calibri" pitchFamily="34" charset="0"/>
              </a:rPr>
              <a:t> με καρτέλες και φύλλα εργασίας του μαθητή,  ηχητικό υλικό σε </a:t>
            </a:r>
            <a:r>
              <a:rPr lang="en-US" smtClean="0">
                <a:ea typeface="Calibri" pitchFamily="34" charset="0"/>
              </a:rPr>
              <a:t>CD, </a:t>
            </a:r>
            <a:r>
              <a:rPr lang="el-GR" smtClean="0">
                <a:ea typeface="Calibri" pitchFamily="34" charset="0"/>
              </a:rPr>
              <a:t>και οδηγό του εκπαιδευτικού </a:t>
            </a:r>
            <a:endParaRPr lang="en-US" smtClean="0">
              <a:ea typeface="Calibri" pitchFamily="34" charset="0"/>
            </a:endParaRPr>
          </a:p>
          <a:p>
            <a:pPr lvl="1" eaLnBrk="1" hangingPunct="1"/>
            <a:r>
              <a:rPr lang="en-US" smtClean="0">
                <a:ea typeface="Calibri" pitchFamily="34" charset="0"/>
              </a:rPr>
              <a:t>2 </a:t>
            </a:r>
            <a:r>
              <a:rPr lang="en-US" b="1" i="1" smtClean="0">
                <a:ea typeface="Calibri" pitchFamily="34" charset="0"/>
              </a:rPr>
              <a:t>Magic Books</a:t>
            </a:r>
            <a:r>
              <a:rPr lang="el-GR" b="1" i="1" smtClean="0">
                <a:ea typeface="Calibri" pitchFamily="34" charset="0"/>
              </a:rPr>
              <a:t> </a:t>
            </a:r>
            <a:r>
              <a:rPr lang="el-GR" smtClean="0">
                <a:ea typeface="Calibri" pitchFamily="34" charset="0"/>
              </a:rPr>
              <a:t>– ένα για προχωρημένους μαθητές και ένα για αρχάριους που συνοδεύεται από βιβλίο εργασίας, βιβλίο του καθηγητή και </a:t>
            </a:r>
            <a:r>
              <a:rPr lang="en-US" smtClean="0">
                <a:ea typeface="Calibri" pitchFamily="34" charset="0"/>
              </a:rPr>
              <a:t>CD. </a:t>
            </a:r>
            <a:endParaRPr lang="el-GR" smtClean="0">
              <a:ea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C4E6613-6798-4135-8453-94313AAAFF20}" type="slidenum">
              <a:rPr lang="el-GR" smtClean="0">
                <a:ea typeface="Calibri" pitchFamily="34" charset="0"/>
              </a:rPr>
              <a:pPr fontAlgn="base">
                <a:spcBef>
                  <a:spcPct val="0"/>
                </a:spcBef>
                <a:spcAft>
                  <a:spcPct val="0"/>
                </a:spcAft>
              </a:pPr>
              <a:t>5</a:t>
            </a:fld>
            <a:endParaRPr lang="el-GR" smtClean="0">
              <a:ea typeface="Calibri" pitchFamily="34" charset="0"/>
            </a:endParaRPr>
          </a:p>
        </p:txBody>
      </p:sp>
      <p:sp>
        <p:nvSpPr>
          <p:cNvPr id="13315" name="6 - Τίτλος"/>
          <p:cNvSpPr>
            <a:spLocks noGrp="1"/>
          </p:cNvSpPr>
          <p:nvPr>
            <p:ph type="title"/>
          </p:nvPr>
        </p:nvSpPr>
        <p:spPr bwMode="auto">
          <a:xfrm>
            <a:off x="457200" y="1143000"/>
            <a:ext cx="8258175" cy="71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ea typeface="Calibri" pitchFamily="34" charset="0"/>
              </a:rPr>
              <a:t>3 χρόνια ανατροφοδότησης</a:t>
            </a:r>
          </a:p>
        </p:txBody>
      </p:sp>
      <p:sp>
        <p:nvSpPr>
          <p:cNvPr id="13316" name="7 - Θέση κειμένου"/>
          <p:cNvSpPr>
            <a:spLocks noGrp="1"/>
          </p:cNvSpPr>
          <p:nvPr>
            <p:ph type="body" sz="quarter" idx="14"/>
          </p:nvPr>
        </p:nvSpPr>
        <p:spPr bwMode="auto">
          <a:xfrm>
            <a:off x="357188" y="1571625"/>
            <a:ext cx="8572500" cy="4429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endParaRPr lang="en-US" smtClean="0">
              <a:ea typeface="Calibri" pitchFamily="34" charset="0"/>
            </a:endParaRPr>
          </a:p>
          <a:p>
            <a:pPr eaLnBrk="1" hangingPunct="1">
              <a:buFont typeface="Arial" charset="0"/>
              <a:buChar char="●"/>
            </a:pPr>
            <a:r>
              <a:rPr lang="el-GR" smtClean="0">
                <a:ea typeface="Calibri" pitchFamily="34" charset="0"/>
              </a:rPr>
              <a:t>Η έρευνα (τα αποτελέσματα της οποίας οδήγησαν στην παραγωγή των προϊόντων του ΠΕΑΠ) σχεδιάστηκε ώστε η διαδικασία της αναζήτησης, βάσει επιστημονικών ερωτημάτων, να είναι κυκλική και η φορά της τροφοδότησης  με δεδομένα να είναι πότε από τα πάνω-προς-τα -κάτω και πότε από τα κάτω-προς-τα-πάνω.  </a:t>
            </a:r>
          </a:p>
          <a:p>
            <a:pPr eaLnBrk="1" hangingPunct="1">
              <a:buFont typeface="Arial" charset="0"/>
              <a:buChar char="●"/>
            </a:pPr>
            <a:r>
              <a:rPr lang="el-GR" smtClean="0">
                <a:ea typeface="Calibri" pitchFamily="34" charset="0"/>
              </a:rPr>
              <a:t>Βασικό ήταν ότι είχε προβλεφτεί εξ αρχής μια συνεχής ανατροφοδότηση, η οποία ήταν εφικτή σε 60-70% των περιπτώσεων.</a:t>
            </a:r>
          </a:p>
          <a:p>
            <a:pPr eaLnBrk="1" hangingPunct="1">
              <a:buFont typeface="Arial" charset="0"/>
              <a:buChar char="●"/>
            </a:pPr>
            <a:r>
              <a:rPr lang="el-GR" smtClean="0">
                <a:ea typeface="Calibri" pitchFamily="34" charset="0"/>
              </a:rPr>
              <a:t>Το βασικότερο ήταν ότι επίσης εξ αρχής συμπεριέλαβε τον εκπαιδευτικό  ως «συνοδοιπόρο» και τον σχολικό σύμβουλο ως «συνεργάτη».</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0A18467-D550-443E-AE20-1D119DE83F09}" type="slidenum">
              <a:rPr lang="el-GR" smtClean="0">
                <a:ea typeface="Calibri" pitchFamily="34" charset="0"/>
              </a:rPr>
              <a:pPr fontAlgn="base">
                <a:spcBef>
                  <a:spcPct val="0"/>
                </a:spcBef>
                <a:spcAft>
                  <a:spcPct val="0"/>
                </a:spcAft>
              </a:pPr>
              <a:t>6</a:t>
            </a:fld>
            <a:endParaRPr lang="el-GR" smtClean="0">
              <a:ea typeface="Calibri" pitchFamily="34" charset="0"/>
            </a:endParaRPr>
          </a:p>
        </p:txBody>
      </p:sp>
      <p:sp>
        <p:nvSpPr>
          <p:cNvPr id="14339" name="5 - Τίτλος"/>
          <p:cNvSpPr>
            <a:spLocks noGrp="1"/>
          </p:cNvSpPr>
          <p:nvPr>
            <p:ph type="title"/>
          </p:nvPr>
        </p:nvSpPr>
        <p:spPr bwMode="auto">
          <a:xfrm>
            <a:off x="500063" y="928688"/>
            <a:ext cx="8258175" cy="571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ea typeface="Calibri" pitchFamily="34" charset="0"/>
              </a:rPr>
              <a:t>3 χρόνια</a:t>
            </a:r>
            <a:r>
              <a:rPr lang="en-US" smtClean="0">
                <a:ea typeface="Calibri" pitchFamily="34" charset="0"/>
              </a:rPr>
              <a:t> </a:t>
            </a:r>
            <a:r>
              <a:rPr lang="el-GR" smtClean="0">
                <a:ea typeface="Calibri" pitchFamily="34" charset="0"/>
              </a:rPr>
              <a:t>στο διαδίκτυο</a:t>
            </a:r>
          </a:p>
        </p:txBody>
      </p:sp>
      <p:sp>
        <p:nvSpPr>
          <p:cNvPr id="14340" name="6 - Θέση κειμένου"/>
          <p:cNvSpPr>
            <a:spLocks noGrp="1"/>
          </p:cNvSpPr>
          <p:nvPr>
            <p:ph type="body" sz="quarter" idx="14"/>
          </p:nvPr>
        </p:nvSpPr>
        <p:spPr bwMode="auto">
          <a:xfrm>
            <a:off x="466725" y="1500188"/>
            <a:ext cx="8677275" cy="4000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pPr>
            <a:r>
              <a:rPr lang="en-US" smtClean="0">
                <a:ea typeface="Calibri" pitchFamily="34" charset="0"/>
              </a:rPr>
              <a:t>T</a:t>
            </a:r>
            <a:r>
              <a:rPr lang="el-GR" smtClean="0">
                <a:ea typeface="Calibri" pitchFamily="34" charset="0"/>
              </a:rPr>
              <a:t>ο ΠΕΑΠ δεν θα μπορούσε να ξεκινήσει και να λειτουργήσει τόσο σύντομα όσο λειτούργησε αν δεν αξιοποιούσε τις ΤΠΕ. </a:t>
            </a:r>
          </a:p>
          <a:p>
            <a:pPr eaLnBrk="1" hangingPunct="1">
              <a:buFont typeface="Arial" charset="0"/>
              <a:buChar char="●"/>
            </a:pPr>
            <a:r>
              <a:rPr lang="el-GR" smtClean="0">
                <a:ea typeface="Calibri" pitchFamily="34" charset="0"/>
              </a:rPr>
              <a:t>Η αρχική ιστοσελίδα του προγράμματος που εξελίχθηκε στην ηλεκτρονική πύλη ΠΕΑΠ με σημαντική επισκεψιμότητα δίνει :</a:t>
            </a:r>
          </a:p>
          <a:p>
            <a:pPr lvl="1" eaLnBrk="1" hangingPunct="1"/>
            <a:r>
              <a:rPr lang="el-GR" smtClean="0">
                <a:ea typeface="Calibri" pitchFamily="34" charset="0"/>
              </a:rPr>
              <a:t>Ανανεώσιμες πληροφορίες επιστημονικού-εκπαιδευτικού περιεχομένου </a:t>
            </a:r>
          </a:p>
          <a:p>
            <a:pPr lvl="1" eaLnBrk="1" hangingPunct="1"/>
            <a:r>
              <a:rPr lang="el-GR" smtClean="0">
                <a:ea typeface="Calibri" pitchFamily="34" charset="0"/>
              </a:rPr>
              <a:t>Το «συμβατικό» εκπαιδευτικό υλικό, καθώς και πλούσιο έξτρα υλικό σε ψηφιακή μορφή αλλά και </a:t>
            </a:r>
            <a:r>
              <a:rPr lang="en-US" smtClean="0">
                <a:ea typeface="Calibri" pitchFamily="34" charset="0"/>
              </a:rPr>
              <a:t>on-line </a:t>
            </a:r>
            <a:r>
              <a:rPr lang="el-GR" smtClean="0">
                <a:ea typeface="Calibri" pitchFamily="34" charset="0"/>
              </a:rPr>
              <a:t>ηλεκτρονική μορφή για διαφοροποιημένη διδασκαλία και μάθηση</a:t>
            </a:r>
          </a:p>
          <a:p>
            <a:pPr lvl="1" eaLnBrk="1" hangingPunct="1"/>
            <a:r>
              <a:rPr lang="el-GR" smtClean="0">
                <a:ea typeface="Calibri" pitchFamily="34" charset="0"/>
              </a:rPr>
              <a:t>Χώρο για επικοινωνία με εκπαιδευτικούς, γονείς, και άλλους ενδιαφερόμενους  </a:t>
            </a:r>
          </a:p>
          <a:p>
            <a:pPr lvl="1" eaLnBrk="1" hangingPunct="1"/>
            <a:r>
              <a:rPr lang="el-GR" smtClean="0">
                <a:ea typeface="Calibri" pitchFamily="34" charset="0"/>
              </a:rPr>
              <a:t>Υλικό επιμόρφωσης και ολοκληρωμένο πρόγραμμα επιμόρφωσης που συνεχώς εμπλουτίζεται.</a:t>
            </a:r>
          </a:p>
          <a:p>
            <a:pPr eaLnBrk="1" hangingPunct="1">
              <a:buFont typeface="Arial" charset="0"/>
              <a:buChar char="●"/>
            </a:pPr>
            <a:endParaRPr lang="el-GR" smtClean="0">
              <a:ea typeface="Calibri" pitchFamily="34" charset="0"/>
            </a:endParaRPr>
          </a:p>
          <a:p>
            <a:pPr eaLnBrk="1" hangingPunct="1">
              <a:buFont typeface="Arial" charset="0"/>
              <a:buChar char="●"/>
            </a:pPr>
            <a:endParaRPr lang="el-GR" smtClean="0">
              <a:ea typeface="Calibri" pitchFamily="34" charset="0"/>
            </a:endParaRPr>
          </a:p>
        </p:txBody>
      </p:sp>
      <p:sp>
        <p:nvSpPr>
          <p:cNvPr id="14341" name="TextBox 4"/>
          <p:cNvSpPr txBox="1">
            <a:spLocks noChangeArrowheads="1"/>
          </p:cNvSpPr>
          <p:nvPr/>
        </p:nvSpPr>
        <p:spPr bwMode="auto">
          <a:xfrm>
            <a:off x="1143000" y="5500688"/>
            <a:ext cx="6929438" cy="523875"/>
          </a:xfrm>
          <a:prstGeom prst="rect">
            <a:avLst/>
          </a:prstGeom>
          <a:noFill/>
          <a:ln w="9525">
            <a:noFill/>
            <a:miter lim="800000"/>
            <a:headEnd/>
            <a:tailEnd/>
          </a:ln>
        </p:spPr>
        <p:txBody>
          <a:bodyPr>
            <a:spAutoFit/>
          </a:bodyPr>
          <a:lstStyle/>
          <a:p>
            <a:pPr algn="ctr"/>
            <a:r>
              <a:rPr lang="en-GB" sz="2800">
                <a:latin typeface="Calibri" pitchFamily="34" charset="0"/>
                <a:hlinkClick r:id="rId2"/>
              </a:rPr>
              <a:t>http://rcel.enl.uoa.gr/peap/</a:t>
            </a:r>
            <a:endParaRPr lang="en-GB" sz="28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F6B7901-5DE4-417A-AED9-DFD8DB78D493}" type="slidenum">
              <a:rPr lang="el-GR" smtClean="0">
                <a:ea typeface="Calibri" pitchFamily="34" charset="0"/>
              </a:rPr>
              <a:pPr fontAlgn="base">
                <a:spcBef>
                  <a:spcPct val="0"/>
                </a:spcBef>
                <a:spcAft>
                  <a:spcPct val="0"/>
                </a:spcAft>
              </a:pPr>
              <a:t>7</a:t>
            </a:fld>
            <a:endParaRPr lang="el-GR" smtClean="0">
              <a:ea typeface="Calibri" pitchFamily="34" charset="0"/>
            </a:endParaRPr>
          </a:p>
        </p:txBody>
      </p:sp>
      <p:sp>
        <p:nvSpPr>
          <p:cNvPr id="15363" name="5 - Τίτλος"/>
          <p:cNvSpPr>
            <a:spLocks noGrp="1"/>
          </p:cNvSpPr>
          <p:nvPr>
            <p:ph type="title"/>
          </p:nvPr>
        </p:nvSpPr>
        <p:spPr bwMode="auto">
          <a:xfrm>
            <a:off x="500063" y="928688"/>
            <a:ext cx="8258175" cy="5000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ea typeface="Calibri" pitchFamily="34" charset="0"/>
              </a:rPr>
              <a:t>3 χρόνια</a:t>
            </a:r>
            <a:r>
              <a:rPr lang="en-US" smtClean="0">
                <a:ea typeface="Calibri" pitchFamily="34" charset="0"/>
              </a:rPr>
              <a:t> </a:t>
            </a:r>
            <a:r>
              <a:rPr lang="el-GR" smtClean="0">
                <a:ea typeface="Calibri" pitchFamily="34" charset="0"/>
              </a:rPr>
              <a:t>επιτυχίας</a:t>
            </a:r>
          </a:p>
        </p:txBody>
      </p:sp>
      <p:sp>
        <p:nvSpPr>
          <p:cNvPr id="15364" name="6 - Θέση κειμένου"/>
          <p:cNvSpPr>
            <a:spLocks noGrp="1"/>
          </p:cNvSpPr>
          <p:nvPr>
            <p:ph type="body" sz="quarter" idx="14"/>
          </p:nvPr>
        </p:nvSpPr>
        <p:spPr bwMode="auto">
          <a:xfrm>
            <a:off x="466725" y="1428750"/>
            <a:ext cx="8677275"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pPr>
            <a:r>
              <a:rPr lang="en-US" smtClean="0">
                <a:ea typeface="Calibri" pitchFamily="34" charset="0"/>
              </a:rPr>
              <a:t>T</a:t>
            </a:r>
            <a:r>
              <a:rPr lang="el-GR" smtClean="0">
                <a:ea typeface="Calibri" pitchFamily="34" charset="0"/>
              </a:rPr>
              <a:t>ο ΠΕΑΠ θεωρείται </a:t>
            </a:r>
            <a:r>
              <a:rPr lang="el-GR" b="1" smtClean="0">
                <a:ea typeface="Calibri" pitchFamily="34" charset="0"/>
              </a:rPr>
              <a:t>επιτυχημένο πρόγραμμα </a:t>
            </a:r>
            <a:r>
              <a:rPr lang="el-GR" smtClean="0">
                <a:ea typeface="Calibri" pitchFamily="34" charset="0"/>
              </a:rPr>
              <a:t>με βάση τους εξής </a:t>
            </a:r>
            <a:r>
              <a:rPr lang="el-GR" b="1" smtClean="0">
                <a:ea typeface="Calibri" pitchFamily="34" charset="0"/>
              </a:rPr>
              <a:t>δείκτες</a:t>
            </a:r>
            <a:r>
              <a:rPr lang="el-GR" smtClean="0">
                <a:ea typeface="Calibri" pitchFamily="34" charset="0"/>
              </a:rPr>
              <a:t>:</a:t>
            </a:r>
          </a:p>
          <a:p>
            <a:pPr lvl="1" eaLnBrk="1" hangingPunct="1"/>
            <a:r>
              <a:rPr lang="el-GR" smtClean="0">
                <a:ea typeface="Calibri" pitchFamily="34" charset="0"/>
              </a:rPr>
              <a:t>Βοήθησε να αλλάξει η στάση των εκπαιδευτικών που έχουν διδάξει στο πλαίσιο του ΠΕΑΠ σε ένα ποσοστό 40%</a:t>
            </a:r>
          </a:p>
          <a:p>
            <a:pPr lvl="1" eaLnBrk="1" hangingPunct="1"/>
            <a:r>
              <a:rPr lang="el-GR" smtClean="0">
                <a:ea typeface="Calibri" pitchFamily="34" charset="0"/>
              </a:rPr>
              <a:t>Βοήθησε να αλλάξει η στάση των δασκάλων απέναντι στο πρόγραμμα σε ένα ποσοστό 60%</a:t>
            </a:r>
          </a:p>
          <a:p>
            <a:pPr lvl="1" eaLnBrk="1" hangingPunct="1"/>
            <a:r>
              <a:rPr lang="el-GR" smtClean="0">
                <a:ea typeface="Calibri" pitchFamily="34" charset="0"/>
              </a:rPr>
              <a:t>Βοήθησε να αλλάξει η στάση  γονιών των μαθητών ΠΕΑΠ σε  ποσοστό 75%</a:t>
            </a:r>
          </a:p>
          <a:p>
            <a:pPr lvl="1" eaLnBrk="1" hangingPunct="1"/>
            <a:r>
              <a:rPr lang="el-GR" smtClean="0">
                <a:ea typeface="Calibri" pitchFamily="34" charset="0"/>
              </a:rPr>
              <a:t>Έχουμε μαρτυρίες μαθητών οι οποίοι εκφράζουν μεγάλη χαρά από το μάθημα της Αγγλικής</a:t>
            </a:r>
          </a:p>
          <a:p>
            <a:pPr eaLnBrk="1" hangingPunct="1">
              <a:buFont typeface="Arial" charset="0"/>
              <a:buChar char="●"/>
            </a:pPr>
            <a:r>
              <a:rPr lang="el-GR" smtClean="0">
                <a:ea typeface="Calibri" pitchFamily="34" charset="0"/>
              </a:rPr>
              <a:t>Το ΠΕΑΠ </a:t>
            </a:r>
            <a:r>
              <a:rPr lang="el-GR" b="1" smtClean="0">
                <a:ea typeface="Calibri" pitchFamily="34" charset="0"/>
              </a:rPr>
              <a:t>βραβεύτηκε</a:t>
            </a:r>
            <a:r>
              <a:rPr lang="el-GR" smtClean="0">
                <a:ea typeface="Calibri" pitchFamily="34" charset="0"/>
              </a:rPr>
              <a:t> με το Ευρωπαϊκό Σήμα Γλωσσών 2011, αναγνωρίστηκε ως «Δείγμα καλής πρακτικής» από την Ευρωπαϊκή Επιτροπή, ενώ άρθρα που αναφέρονται στο ΠΕΑΠ ως εκπαιδευτική καινοτομία και στο συνακόλουθο πρόγραμμα επιμόρφωσης σύντομα θα εμφανιστούν σε διεθνούς κύρους βιβλία και περιοδικά. </a:t>
            </a:r>
          </a:p>
          <a:p>
            <a:pPr eaLnBrk="1" hangingPunct="1">
              <a:buFont typeface="Arial" charset="0"/>
              <a:buChar char="●"/>
            </a:pPr>
            <a:endParaRPr lang="el-GR" smtClean="0">
              <a:ea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Τίτλος"/>
          <p:cNvSpPr>
            <a:spLocks noGrp="1"/>
          </p:cNvSpPr>
          <p:nvPr>
            <p:ph type="title"/>
          </p:nvPr>
        </p:nvSpPr>
        <p:spPr bwMode="auto">
          <a:xfrm>
            <a:off x="500063" y="928688"/>
            <a:ext cx="8258175" cy="571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ea typeface="Calibri" pitchFamily="34" charset="0"/>
              </a:rPr>
              <a:t>3 χρόνια</a:t>
            </a:r>
            <a:r>
              <a:rPr lang="en-US" smtClean="0">
                <a:ea typeface="Calibri" pitchFamily="34" charset="0"/>
              </a:rPr>
              <a:t> </a:t>
            </a:r>
            <a:r>
              <a:rPr lang="el-GR" smtClean="0">
                <a:ea typeface="Calibri" pitchFamily="34" charset="0"/>
              </a:rPr>
              <a:t>σχεδιασμού της ξενόγλωσσης εκπαίδευσης</a:t>
            </a:r>
          </a:p>
        </p:txBody>
      </p:sp>
      <p:sp>
        <p:nvSpPr>
          <p:cNvPr id="16387" name="6 - Θέση κειμένου"/>
          <p:cNvSpPr>
            <a:spLocks noGrp="1"/>
          </p:cNvSpPr>
          <p:nvPr>
            <p:ph type="body" sz="quarter" idx="14"/>
          </p:nvPr>
        </p:nvSpPr>
        <p:spPr bwMode="auto">
          <a:xfrm>
            <a:off x="466725" y="1428750"/>
            <a:ext cx="8248650" cy="4071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pPr>
            <a:r>
              <a:rPr lang="en-US" smtClean="0">
                <a:ea typeface="Calibri" pitchFamily="34" charset="0"/>
              </a:rPr>
              <a:t>T</a:t>
            </a:r>
            <a:r>
              <a:rPr lang="el-GR" smtClean="0">
                <a:ea typeface="Calibri" pitchFamily="34" charset="0"/>
              </a:rPr>
              <a:t>ο ΠΕΑΠ αποτελεί ένα τμήμα του συνολικού πλάνου για την σύγχρονη ξενόγλωσση εκπαίδευση στην Ελλάδα </a:t>
            </a:r>
          </a:p>
        </p:txBody>
      </p:sp>
      <p:sp>
        <p:nvSpPr>
          <p:cNvPr id="16388" name="1 - Θέση αριθμού διαφάνειας"/>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235078E-BAAE-47C7-A110-8E00EF792ED2}" type="slidenum">
              <a:rPr lang="el-GR" smtClean="0">
                <a:ea typeface="Calibri" pitchFamily="34" charset="0"/>
              </a:rPr>
              <a:pPr fontAlgn="base">
                <a:spcBef>
                  <a:spcPct val="0"/>
                </a:spcBef>
                <a:spcAft>
                  <a:spcPct val="0"/>
                </a:spcAft>
              </a:pPr>
              <a:t>8</a:t>
            </a:fld>
            <a:endParaRPr lang="el-GR" smtClean="0">
              <a:ea typeface="Calibri" pitchFamily="34" charset="0"/>
            </a:endParaRPr>
          </a:p>
        </p:txBody>
      </p:sp>
      <p:graphicFrame>
        <p:nvGraphicFramePr>
          <p:cNvPr id="8" name="Diagram 7"/>
          <p:cNvGraphicFramePr/>
          <p:nvPr/>
        </p:nvGraphicFramePr>
        <p:xfrm>
          <a:off x="928662" y="2285992"/>
          <a:ext cx="7643866" cy="31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90" name="TextBox 5"/>
          <p:cNvSpPr txBox="1">
            <a:spLocks noChangeArrowheads="1"/>
          </p:cNvSpPr>
          <p:nvPr/>
        </p:nvSpPr>
        <p:spPr bwMode="auto">
          <a:xfrm>
            <a:off x="1714500" y="5500688"/>
            <a:ext cx="6858000" cy="400050"/>
          </a:xfrm>
          <a:prstGeom prst="rect">
            <a:avLst/>
          </a:prstGeom>
          <a:noFill/>
          <a:ln w="9525">
            <a:noFill/>
            <a:miter lim="800000"/>
            <a:headEnd/>
            <a:tailEnd/>
          </a:ln>
        </p:spPr>
        <p:txBody>
          <a:bodyPr>
            <a:spAutoFit/>
          </a:bodyPr>
          <a:lstStyle/>
          <a:p>
            <a:pPr algn="ctr"/>
            <a:r>
              <a:rPr lang="en-US" sz="2000">
                <a:hlinkClick r:id="rId7"/>
              </a:rPr>
              <a:t>http://rcel.enl.uoa.gr/xenesglosses</a:t>
            </a:r>
            <a:r>
              <a:rPr lang="en-US" sz="2000"/>
              <a:t> </a:t>
            </a:r>
            <a:endParaRPr lang="el-GR"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 Τίτλος"/>
          <p:cNvSpPr>
            <a:spLocks noGrp="1"/>
          </p:cNvSpPr>
          <p:nvPr>
            <p:ph type="title"/>
          </p:nvPr>
        </p:nvSpPr>
        <p:spPr bwMode="auto">
          <a:xfrm>
            <a:off x="457200" y="1143000"/>
            <a:ext cx="8258175" cy="571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mtClean="0">
                <a:solidFill>
                  <a:srgbClr val="6478B4"/>
                </a:solidFill>
                <a:ea typeface="Calibri" pitchFamily="34" charset="0"/>
              </a:rPr>
              <a:t>Το σχέδιο για τις ξένες γλώσσες </a:t>
            </a:r>
          </a:p>
        </p:txBody>
      </p:sp>
      <p:graphicFrame>
        <p:nvGraphicFramePr>
          <p:cNvPr id="8" name="Group 79"/>
          <p:cNvGraphicFramePr>
            <a:graphicFrameLocks noGrp="1"/>
          </p:cNvGraphicFramePr>
          <p:nvPr>
            <p:ph sz="quarter" idx="11"/>
          </p:nvPr>
        </p:nvGraphicFramePr>
        <p:xfrm>
          <a:off x="474663" y="1857375"/>
          <a:ext cx="8240712" cy="4071938"/>
        </p:xfrm>
        <a:graphic>
          <a:graphicData uri="http://schemas.openxmlformats.org/drawingml/2006/table">
            <a:tbl>
              <a:tblPr/>
              <a:tblGrid>
                <a:gridCol w="4811712"/>
                <a:gridCol w="1785938"/>
                <a:gridCol w="1643062"/>
              </a:tblGrid>
              <a:tr h="5667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FF"/>
                          </a:solidFill>
                          <a:effectLst/>
                          <a:latin typeface="Calibri" pitchFamily="34" charset="0"/>
                          <a:ea typeface="Calibri" pitchFamily="34" charset="0"/>
                          <a:cs typeface="Calibri" pitchFamily="34" charset="0"/>
                        </a:rPr>
                        <a:t>ΟΡΟΘΕΤΗΣΗ …</a:t>
                      </a:r>
                    </a:p>
                  </a:txBody>
                  <a:tcPr marL="88650" marR="88650" marT="38475" marB="38475" anchor="ctr"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478B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FF"/>
                          </a:solidFill>
                          <a:effectLst/>
                          <a:latin typeface="Calibri" pitchFamily="34" charset="0"/>
                          <a:ea typeface="Calibri" pitchFamily="34" charset="0"/>
                          <a:cs typeface="Calibri" pitchFamily="34" charset="0"/>
                        </a:rPr>
                        <a:t>ΕΠΙΠΕΔΑ ΓΛΩΣΣΟΜΑΘΕΙΑΣ </a:t>
                      </a:r>
                    </a:p>
                  </a:txBody>
                  <a:tcPr marL="88650" marR="88650" marT="38475" marB="38475" anchor="ctr"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478B4"/>
                    </a:solidFill>
                  </a:tcPr>
                </a:tc>
                <a:tc hMerge="1">
                  <a:txBody>
                    <a:bodyPr/>
                    <a:lstStyle/>
                    <a:p>
                      <a:endParaRPr lang="el-GR"/>
                    </a:p>
                  </a:txBody>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A4187"/>
                          </a:solidFill>
                          <a:effectLst/>
                          <a:latin typeface="Calibri" pitchFamily="34" charset="0"/>
                          <a:ea typeface="Calibri" pitchFamily="34" charset="0"/>
                          <a:cs typeface="Calibri" pitchFamily="34" charset="0"/>
                        </a:rPr>
                        <a:t>Α/θμια ΕΚΠΑΙΔΕΥΣΗ</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A4187"/>
                          </a:solidFill>
                          <a:effectLst/>
                          <a:latin typeface="Calibri" pitchFamily="34" charset="0"/>
                          <a:ea typeface="Calibri" pitchFamily="34" charset="0"/>
                          <a:cs typeface="Calibri" pitchFamily="34" charset="0"/>
                        </a:rPr>
                        <a:t>Α’ ξένη γλώσσα </a:t>
                      </a: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A4187"/>
                          </a:solidFill>
                          <a:effectLst/>
                          <a:latin typeface="Calibri" pitchFamily="34" charset="0"/>
                          <a:ea typeface="Calibri" pitchFamily="34" charset="0"/>
                          <a:cs typeface="Calibri" pitchFamily="34" charset="0"/>
                        </a:rPr>
                        <a:t>Β’ ξένη γλώσσα </a:t>
                      </a: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 δημοτικού  &amp; Β΄ δημοτικού</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rPr>
                        <a:t>Α1-</a:t>
                      </a:r>
                      <a:endParaRPr kumimoji="0" lang="en-GB" sz="1600" b="0" i="0" u="none" strike="noStrike" cap="none" normalizeH="0" baseline="0" smtClean="0">
                        <a:ln>
                          <a:noFill/>
                        </a:ln>
                        <a:solidFill>
                          <a:schemeClr val="tx1"/>
                        </a:solidFill>
                        <a:effectLst/>
                        <a:latin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Γ’  δημοτικού &amp; Δ’ δημοτικού </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rPr>
                        <a:t>Α1</a:t>
                      </a:r>
                      <a:endParaRPr kumimoji="0" lang="en-GB" sz="1600" b="0" i="0" u="none" strike="noStrike" cap="none" normalizeH="0" baseline="0" smtClean="0">
                        <a:ln>
                          <a:noFill/>
                        </a:ln>
                        <a:solidFill>
                          <a:schemeClr val="tx1"/>
                        </a:solidFill>
                        <a:effectLst/>
                        <a:latin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Ε’ δημοτικού &amp; ΣΤ’ γυμνασίου (εξετάσεις)</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rPr>
                        <a:t>Α2</a:t>
                      </a:r>
                      <a:endParaRPr kumimoji="0" lang="en-GB" sz="1600" b="0" i="0" u="none" strike="noStrike" cap="none" normalizeH="0" baseline="0" smtClean="0">
                        <a:ln>
                          <a:noFill/>
                        </a:ln>
                        <a:solidFill>
                          <a:schemeClr val="tx1"/>
                        </a:solidFill>
                        <a:effectLst/>
                        <a:latin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Α1-</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A4187"/>
                          </a:solidFill>
                          <a:effectLst/>
                          <a:latin typeface="Calibri" pitchFamily="34" charset="0"/>
                          <a:ea typeface="Calibri" pitchFamily="34" charset="0"/>
                          <a:cs typeface="Calibri" pitchFamily="34" charset="0"/>
                        </a:rPr>
                        <a:t>Β/θμια ΕΚΠΑΙΔΕΥΣΗ</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rgbClr val="0A4187"/>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rgbClr val="0A4187"/>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 γυμνασίου &amp; Β’ γυμνασίου (εξετάσεις) – Π.Δ.</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Α2+/Β1-</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Α1</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Γ’ γυμνασίου (εξετάσεις)</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Β1+/Β2-</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Α2-</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 λυκείου (εξετάσεις)</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Β2/Β2+</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Α2</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Β’ λυκείου &amp; Γ’ λυκείου (εξετάσεις)</a:t>
                      </a: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Γ1+/-</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0000"/>
                          </a:solidFill>
                          <a:effectLst/>
                          <a:latin typeface="Calibri" pitchFamily="34" charset="0"/>
                          <a:ea typeface="Calibri" pitchFamily="34" charset="0"/>
                          <a:cs typeface="Calibri" pitchFamily="34" charset="0"/>
                        </a:rPr>
                        <a:t>Α2+</a:t>
                      </a:r>
                      <a:endParaRPr kumimoji="0" lang="en-GB" sz="1600" b="0" i="0" u="none" strike="noStrike" cap="none" normalizeH="0" baseline="0" smtClean="0">
                        <a:ln>
                          <a:noFill/>
                        </a:ln>
                        <a:solidFill>
                          <a:srgbClr val="000000"/>
                        </a:solidFill>
                        <a:effectLst/>
                        <a:latin typeface="Calibri" pitchFamily="34" charset="0"/>
                        <a:ea typeface="Calibri" pitchFamily="34" charset="0"/>
                        <a:cs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50838">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rgbClr val="0A4187"/>
                        </a:solidFill>
                        <a:effectLst/>
                        <a:latin typeface="Calibri" pitchFamily="34" charset="0"/>
                        <a:ea typeface="Calibri" pitchFamily="34" charset="0"/>
                        <a:cs typeface="Calibri" pitchFamily="34" charset="0"/>
                      </a:endParaRPr>
                    </a:p>
                  </a:txBody>
                  <a:tcPr marL="88650" marR="88650" marT="38475" marB="38475" horzOverflow="overflow">
                    <a:lnL w="12700" cap="flat" cmpd="sng" algn="ctr">
                      <a:solidFill>
                        <a:schemeClr val="bg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3175" cap="flat" cmpd="sng" algn="ctr">
                      <a:solidFill>
                        <a:srgbClr val="2540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a:txBody>
                  <a:tcPr marL="88650" marR="88650" marT="38475" marB="38475" horzOverflow="overflow">
                    <a:lnL w="3175" cap="flat" cmpd="sng" algn="ctr">
                      <a:solidFill>
                        <a:srgbClr val="25406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C8D2"/>
                    </a:solidFill>
                  </a:tcPr>
                </a:tc>
              </a:tr>
            </a:tbl>
          </a:graphicData>
        </a:graphic>
      </p:graphicFrame>
      <p:sp>
        <p:nvSpPr>
          <p:cNvPr id="17460" name="1 - Θέση αριθμού διαφάνειας"/>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B4A0965-76F3-4ABD-9D31-B5EABC0B9CE6}" type="slidenum">
              <a:rPr lang="el-GR" smtClean="0">
                <a:ea typeface="Calibri" pitchFamily="34" charset="0"/>
              </a:rPr>
              <a:pPr fontAlgn="base">
                <a:spcBef>
                  <a:spcPct val="0"/>
                </a:spcBef>
                <a:spcAft>
                  <a:spcPct val="0"/>
                </a:spcAft>
              </a:pPr>
              <a:t>9</a:t>
            </a:fld>
            <a:endParaRPr lang="el-GR" smtClean="0">
              <a:ea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lGo5BNMLRoSfkLrw6Out8E"/>
</p:tagLst>
</file>

<file path=ppt/theme/theme1.xml><?xml version="1.0" encoding="utf-8"?>
<a:theme xmlns:a="http://schemas.openxmlformats.org/drawingml/2006/main" name="1_cover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ner_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995</Words>
  <Application>Microsoft Office PowerPoint</Application>
  <PresentationFormat>On-screen Show (4:3)</PresentationFormat>
  <Paragraphs>105</Paragraphs>
  <Slides>11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Wingdings</vt:lpstr>
      <vt:lpstr>1_cover_page</vt:lpstr>
      <vt:lpstr>1_Inner_pages</vt:lpstr>
      <vt:lpstr>last_page</vt:lpstr>
      <vt:lpstr>ΗΜΕΡΙΔΑ ΕΠΙΜΟΡΦΩΣΗΣ ΣΧΟΛΙΚΩΝ ΣΥΜΒΟΥΛΩΝ ΑΓΓΛΙΚΗΣ Δευτέρα, 11 Νοεμβρίου 2013</vt:lpstr>
      <vt:lpstr>3 χρόνια ΠΕΑΠ</vt:lpstr>
      <vt:lpstr>3 χρόνια μελέτης</vt:lpstr>
      <vt:lpstr>3 χρόνια πράξης </vt:lpstr>
      <vt:lpstr>3 χρόνια ανατροφοδότησης</vt:lpstr>
      <vt:lpstr>3 χρόνια στο διαδίκτυο</vt:lpstr>
      <vt:lpstr>3 χρόνια επιτυχίας</vt:lpstr>
      <vt:lpstr>3 χρόνια σχεδιασμού της ξενόγλωσσης εκπαίδευσης</vt:lpstr>
      <vt:lpstr>Το σχέδιο για τις ξένες γλώσσες </vt:lpstr>
      <vt:lpstr>ΠΕΑΠ 2013-14 &amp; beyond…</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kpg11</dc:creator>
  <cp:lastModifiedBy>Nadia</cp:lastModifiedBy>
  <cp:revision>484</cp:revision>
  <dcterms:created xsi:type="dcterms:W3CDTF">2012-04-18T07:46:51Z</dcterms:created>
  <dcterms:modified xsi:type="dcterms:W3CDTF">2013-11-14T10:41:16Z</dcterms:modified>
</cp:coreProperties>
</file>